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4"/>
  </p:sldMasterIdLst>
  <p:notesMasterIdLst>
    <p:notesMasterId r:id="rId11"/>
  </p:notesMasterIdLst>
  <p:sldIdLst>
    <p:sldId id="548" r:id="rId5"/>
    <p:sldId id="549" r:id="rId6"/>
    <p:sldId id="550" r:id="rId7"/>
    <p:sldId id="313" r:id="rId8"/>
    <p:sldId id="513" r:id="rId9"/>
    <p:sldId id="54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BAF0"/>
    <a:srgbClr val="B6DCF7"/>
    <a:srgbClr val="C3F4F5"/>
    <a:srgbClr val="FDEDCF"/>
    <a:srgbClr val="E0F3F3"/>
    <a:srgbClr val="BE7E06"/>
    <a:srgbClr val="178A8C"/>
    <a:srgbClr val="F7A60F"/>
    <a:srgbClr val="29AAC3"/>
    <a:srgbClr val="3448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4265CD-7B4B-43FA-BF94-652FD04BF586}" v="11" dt="2023-09-20T10:08:02.6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itchFamily="2" charset="0"/>
              </a:defRPr>
            </a:lvl1pPr>
          </a:lstStyle>
          <a:p>
            <a:endParaRPr lang="en-GB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itchFamily="2" charset="0"/>
              </a:defRPr>
            </a:lvl1pPr>
          </a:lstStyle>
          <a:p>
            <a:fld id="{7AC3FE95-5F4C-4107-BE7E-2C5D6ACB73EB}" type="datetimeFigureOut">
              <a:rPr lang="en-GB" smtClean="0"/>
              <a:pPr/>
              <a:t>20/09/2023</a:t>
            </a:fld>
            <a:endParaRPr lang="en-GB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itchFamily="2" charset="0"/>
              </a:defRPr>
            </a:lvl1pPr>
          </a:lstStyle>
          <a:p>
            <a:endParaRPr lang="en-GB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itchFamily="2" charset="0"/>
              </a:defRPr>
            </a:lvl1pPr>
          </a:lstStyle>
          <a:p>
            <a:fld id="{CF1E09B6-4C30-4236-972A-A2A4F8A7BF3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059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1E09B6-4C30-4236-972A-A2A4F8A7BF39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801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1E09B6-4C30-4236-972A-A2A4F8A7BF39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452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P</a:t>
            </a:r>
          </a:p>
          <a:p>
            <a:r>
              <a:rPr lang="en-GB"/>
              <a:t>-</a:t>
            </a:r>
            <a:r>
              <a:rPr lang="en-GB" err="1"/>
              <a:t>Visualisera</a:t>
            </a:r>
            <a:r>
              <a:rPr lang="en-GB"/>
              <a:t> </a:t>
            </a:r>
            <a:r>
              <a:rPr lang="en-GB" err="1"/>
              <a:t>vägen</a:t>
            </a:r>
            <a:r>
              <a:rPr lang="en-GB"/>
              <a:t> till </a:t>
            </a:r>
            <a:r>
              <a:rPr lang="en-GB" err="1"/>
              <a:t>projektmålet</a:t>
            </a:r>
            <a:endParaRPr lang="en-GB"/>
          </a:p>
          <a:p>
            <a:r>
              <a:rPr lang="en-GB"/>
              <a:t>-</a:t>
            </a:r>
            <a:r>
              <a:rPr lang="en-GB" err="1"/>
              <a:t>Visualisera</a:t>
            </a:r>
            <a:r>
              <a:rPr lang="en-GB"/>
              <a:t> </a:t>
            </a:r>
            <a:r>
              <a:rPr lang="en-GB" err="1"/>
              <a:t>långa</a:t>
            </a:r>
            <a:r>
              <a:rPr lang="en-GB"/>
              <a:t> </a:t>
            </a:r>
            <a:r>
              <a:rPr lang="en-GB" err="1"/>
              <a:t>aktiviteter</a:t>
            </a:r>
            <a:endParaRPr lang="en-GB"/>
          </a:p>
          <a:p>
            <a:r>
              <a:rPr lang="en-GB"/>
              <a:t>-</a:t>
            </a:r>
            <a:r>
              <a:rPr lang="en-GB" err="1"/>
              <a:t>Öka</a:t>
            </a:r>
            <a:r>
              <a:rPr lang="en-GB"/>
              <a:t> </a:t>
            </a:r>
            <a:r>
              <a:rPr lang="en-GB" err="1"/>
              <a:t>förståelde</a:t>
            </a:r>
            <a:r>
              <a:rPr lang="en-GB"/>
              <a:t> </a:t>
            </a:r>
            <a:r>
              <a:rPr lang="en-GB" err="1"/>
              <a:t>få</a:t>
            </a:r>
            <a:r>
              <a:rPr lang="en-GB"/>
              <a:t> externa </a:t>
            </a:r>
            <a:r>
              <a:rPr lang="en-GB" err="1"/>
              <a:t>beroenden</a:t>
            </a:r>
            <a:endParaRPr lang="en-GB"/>
          </a:p>
          <a:p>
            <a:endParaRPr lang="en-GB"/>
          </a:p>
          <a:p>
            <a:r>
              <a:rPr lang="en-GB"/>
              <a:t>M</a:t>
            </a:r>
          </a:p>
          <a:p>
            <a:r>
              <a:rPr lang="en-GB"/>
              <a:t>-</a:t>
            </a:r>
            <a:r>
              <a:rPr lang="en-GB" err="1"/>
              <a:t>Spendera</a:t>
            </a:r>
            <a:r>
              <a:rPr lang="en-GB"/>
              <a:t> lite </a:t>
            </a:r>
            <a:r>
              <a:rPr lang="en-GB" err="1"/>
              <a:t>tid</a:t>
            </a:r>
            <a:endParaRPr lang="en-GB"/>
          </a:p>
          <a:p>
            <a:r>
              <a:rPr lang="en-GB"/>
              <a:t>-</a:t>
            </a:r>
            <a:r>
              <a:rPr lang="en-GB" err="1"/>
              <a:t>Alla</a:t>
            </a:r>
            <a:r>
              <a:rPr lang="en-GB"/>
              <a:t> ska </a:t>
            </a:r>
            <a:r>
              <a:rPr lang="en-GB" err="1"/>
              <a:t>förstå</a:t>
            </a:r>
            <a:endParaRPr lang="en-GB"/>
          </a:p>
          <a:p>
            <a:r>
              <a:rPr lang="en-GB"/>
              <a:t>-</a:t>
            </a:r>
            <a:r>
              <a:rPr lang="en-GB" err="1"/>
              <a:t>Akta</a:t>
            </a:r>
            <a:r>
              <a:rPr lang="en-GB"/>
              <a:t> </a:t>
            </a:r>
            <a:r>
              <a:rPr lang="en-GB" err="1"/>
              <a:t>så</a:t>
            </a:r>
            <a:r>
              <a:rPr lang="en-GB"/>
              <a:t> det </a:t>
            </a:r>
            <a:r>
              <a:rPr lang="en-GB" err="1"/>
              <a:t>inte</a:t>
            </a:r>
            <a:r>
              <a:rPr lang="en-GB"/>
              <a:t> </a:t>
            </a:r>
            <a:r>
              <a:rPr lang="en-GB" err="1"/>
              <a:t>blir</a:t>
            </a:r>
            <a:r>
              <a:rPr lang="en-GB"/>
              <a:t> </a:t>
            </a:r>
            <a:r>
              <a:rPr lang="en-GB" err="1"/>
              <a:t>plandrivet</a:t>
            </a:r>
            <a:r>
              <a:rPr lang="en-GB"/>
              <a:t>, det ska </a:t>
            </a:r>
            <a:r>
              <a:rPr lang="en-GB" err="1"/>
              <a:t>vara</a:t>
            </a:r>
            <a:r>
              <a:rPr lang="en-GB"/>
              <a:t> </a:t>
            </a:r>
            <a:r>
              <a:rPr lang="en-GB" err="1"/>
              <a:t>stöd</a:t>
            </a:r>
            <a:r>
              <a:rPr lang="en-GB"/>
              <a:t> </a:t>
            </a:r>
            <a:r>
              <a:rPr lang="en-GB" err="1"/>
              <a:t>unde</a:t>
            </a:r>
            <a:r>
              <a:rPr lang="en-GB"/>
              <a:t> planning </a:t>
            </a:r>
            <a:r>
              <a:rPr lang="en-GB" err="1"/>
              <a:t>och</a:t>
            </a:r>
            <a:r>
              <a:rPr lang="en-GB"/>
              <a:t> sedan </a:t>
            </a:r>
            <a:r>
              <a:rPr lang="en-GB" err="1"/>
              <a:t>vara</a:t>
            </a:r>
            <a:r>
              <a:rPr lang="en-GB"/>
              <a:t> </a:t>
            </a:r>
            <a:r>
              <a:rPr lang="en-GB" err="1"/>
              <a:t>inaktuellt</a:t>
            </a:r>
            <a:endParaRPr lang="en-GB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E09B6-4C30-4236-972A-A2A4F8A7BF3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167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P</a:t>
            </a:r>
          </a:p>
          <a:p>
            <a:r>
              <a:rPr lang="en-GB"/>
              <a:t>-</a:t>
            </a:r>
            <a:r>
              <a:rPr lang="en-GB" err="1"/>
              <a:t>Visualisera</a:t>
            </a:r>
            <a:r>
              <a:rPr lang="en-GB"/>
              <a:t> </a:t>
            </a:r>
            <a:r>
              <a:rPr lang="en-GB" err="1"/>
              <a:t>vägen</a:t>
            </a:r>
            <a:r>
              <a:rPr lang="en-GB"/>
              <a:t> till </a:t>
            </a:r>
            <a:r>
              <a:rPr lang="en-GB" err="1"/>
              <a:t>projektmålet</a:t>
            </a:r>
            <a:endParaRPr lang="en-GB"/>
          </a:p>
          <a:p>
            <a:r>
              <a:rPr lang="en-GB"/>
              <a:t>-</a:t>
            </a:r>
            <a:r>
              <a:rPr lang="en-GB" err="1"/>
              <a:t>Visualisera</a:t>
            </a:r>
            <a:r>
              <a:rPr lang="en-GB"/>
              <a:t> </a:t>
            </a:r>
            <a:r>
              <a:rPr lang="en-GB" err="1"/>
              <a:t>långa</a:t>
            </a:r>
            <a:r>
              <a:rPr lang="en-GB"/>
              <a:t> </a:t>
            </a:r>
            <a:r>
              <a:rPr lang="en-GB" err="1"/>
              <a:t>aktiviteter</a:t>
            </a:r>
            <a:endParaRPr lang="en-GB"/>
          </a:p>
          <a:p>
            <a:r>
              <a:rPr lang="en-GB"/>
              <a:t>-</a:t>
            </a:r>
            <a:r>
              <a:rPr lang="en-GB" err="1"/>
              <a:t>Öka</a:t>
            </a:r>
            <a:r>
              <a:rPr lang="en-GB"/>
              <a:t> </a:t>
            </a:r>
            <a:r>
              <a:rPr lang="en-GB" err="1"/>
              <a:t>förståelde</a:t>
            </a:r>
            <a:r>
              <a:rPr lang="en-GB"/>
              <a:t> </a:t>
            </a:r>
            <a:r>
              <a:rPr lang="en-GB" err="1"/>
              <a:t>få</a:t>
            </a:r>
            <a:r>
              <a:rPr lang="en-GB"/>
              <a:t> externa </a:t>
            </a:r>
            <a:r>
              <a:rPr lang="en-GB" err="1"/>
              <a:t>beroenden</a:t>
            </a:r>
            <a:endParaRPr lang="en-GB"/>
          </a:p>
          <a:p>
            <a:endParaRPr lang="en-GB"/>
          </a:p>
          <a:p>
            <a:r>
              <a:rPr lang="en-GB"/>
              <a:t>M</a:t>
            </a:r>
          </a:p>
          <a:p>
            <a:r>
              <a:rPr lang="en-GB"/>
              <a:t>-</a:t>
            </a:r>
            <a:r>
              <a:rPr lang="en-GB" err="1"/>
              <a:t>Spendera</a:t>
            </a:r>
            <a:r>
              <a:rPr lang="en-GB"/>
              <a:t> lite </a:t>
            </a:r>
            <a:r>
              <a:rPr lang="en-GB" err="1"/>
              <a:t>tid</a:t>
            </a:r>
            <a:endParaRPr lang="en-GB"/>
          </a:p>
          <a:p>
            <a:r>
              <a:rPr lang="en-GB"/>
              <a:t>-</a:t>
            </a:r>
            <a:r>
              <a:rPr lang="en-GB" err="1"/>
              <a:t>Alla</a:t>
            </a:r>
            <a:r>
              <a:rPr lang="en-GB"/>
              <a:t> ska </a:t>
            </a:r>
            <a:r>
              <a:rPr lang="en-GB" err="1"/>
              <a:t>förstå</a:t>
            </a:r>
            <a:endParaRPr lang="en-GB"/>
          </a:p>
          <a:p>
            <a:r>
              <a:rPr lang="en-GB"/>
              <a:t>-</a:t>
            </a:r>
            <a:r>
              <a:rPr lang="en-GB" err="1"/>
              <a:t>Akta</a:t>
            </a:r>
            <a:r>
              <a:rPr lang="en-GB"/>
              <a:t> </a:t>
            </a:r>
            <a:r>
              <a:rPr lang="en-GB" err="1"/>
              <a:t>så</a:t>
            </a:r>
            <a:r>
              <a:rPr lang="en-GB"/>
              <a:t> det </a:t>
            </a:r>
            <a:r>
              <a:rPr lang="en-GB" err="1"/>
              <a:t>inte</a:t>
            </a:r>
            <a:r>
              <a:rPr lang="en-GB"/>
              <a:t> </a:t>
            </a:r>
            <a:r>
              <a:rPr lang="en-GB" err="1"/>
              <a:t>blir</a:t>
            </a:r>
            <a:r>
              <a:rPr lang="en-GB"/>
              <a:t> </a:t>
            </a:r>
            <a:r>
              <a:rPr lang="en-GB" err="1"/>
              <a:t>plandrivet</a:t>
            </a:r>
            <a:r>
              <a:rPr lang="en-GB"/>
              <a:t>, det ska </a:t>
            </a:r>
            <a:r>
              <a:rPr lang="en-GB" err="1"/>
              <a:t>vara</a:t>
            </a:r>
            <a:r>
              <a:rPr lang="en-GB"/>
              <a:t> </a:t>
            </a:r>
            <a:r>
              <a:rPr lang="en-GB" err="1"/>
              <a:t>stöd</a:t>
            </a:r>
            <a:r>
              <a:rPr lang="en-GB"/>
              <a:t> </a:t>
            </a:r>
            <a:r>
              <a:rPr lang="en-GB" err="1"/>
              <a:t>unde</a:t>
            </a:r>
            <a:r>
              <a:rPr lang="en-GB"/>
              <a:t> planning </a:t>
            </a:r>
            <a:r>
              <a:rPr lang="en-GB" err="1"/>
              <a:t>och</a:t>
            </a:r>
            <a:r>
              <a:rPr lang="en-GB"/>
              <a:t> sedan </a:t>
            </a:r>
            <a:r>
              <a:rPr lang="en-GB" err="1"/>
              <a:t>vara</a:t>
            </a:r>
            <a:r>
              <a:rPr lang="en-GB"/>
              <a:t> </a:t>
            </a:r>
            <a:r>
              <a:rPr lang="en-GB" err="1"/>
              <a:t>inaktuellt</a:t>
            </a:r>
            <a:endParaRPr lang="en-GB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E09B6-4C30-4236-972A-A2A4F8A7BF3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129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1E09B6-4C30-4236-972A-A2A4F8A7BF39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73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hyperlink" Target="https://www.linkedin.com/company/meqify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company/meqify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company/meqify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company/meqify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company/meqify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company/meqify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linkedin.com/company/meqify/" TargetMode="Externa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company/meqify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Försättsbl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813952DF-CA9B-4467-B4BA-C10D6B3988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968" y="291155"/>
            <a:ext cx="7766936" cy="62756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4325" y="2612570"/>
            <a:ext cx="7766936" cy="2257415"/>
          </a:xfrm>
          <a:prstGeom prst="rect">
            <a:avLst/>
          </a:prstGeom>
        </p:spPr>
        <p:txBody>
          <a:bodyPr anchor="b">
            <a:noAutofit/>
          </a:bodyPr>
          <a:lstStyle>
            <a:lvl1pPr algn="r">
              <a:defRPr sz="7200">
                <a:solidFill>
                  <a:schemeClr val="accent1"/>
                </a:solidFill>
                <a:latin typeface="Roboto Slab Light" pitchFamily="2" charset="0"/>
                <a:ea typeface="Roboto Slab Light" pitchFamily="2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4325" y="4869987"/>
            <a:ext cx="7766936" cy="10968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cs typeface="Calibri" panose="020F0502020204030204" pitchFamily="34" charset="0"/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lowchart: Stored Data 11">
            <a:extLst>
              <a:ext uri="{FF2B5EF4-FFF2-40B4-BE49-F238E27FC236}">
                <a16:creationId xmlns:a16="http://schemas.microsoft.com/office/drawing/2014/main" id="{49DB64AA-4696-43A3-B3F9-2855DF699B5C}"/>
              </a:ext>
            </a:extLst>
          </p:cNvPr>
          <p:cNvSpPr/>
          <p:nvPr userDrawn="1"/>
        </p:nvSpPr>
        <p:spPr>
          <a:xfrm rot="10800000">
            <a:off x="11538065" y="-1"/>
            <a:ext cx="1109328" cy="6857998"/>
          </a:xfrm>
          <a:prstGeom prst="flowChartOnlineStorage">
            <a:avLst/>
          </a:prstGeom>
          <a:solidFill>
            <a:schemeClr val="accent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Roboto" pitchFamily="2" charset="0"/>
              <a:cs typeface="Calibri" panose="020F0502020204030204" pitchFamily="34" charset="0"/>
            </a:endParaRP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A2E98C0A-2765-4F62-9B38-60E0D0AA9E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42" y="116638"/>
            <a:ext cx="6163063" cy="1783828"/>
          </a:xfrm>
          <a:prstGeom prst="rect">
            <a:avLst/>
          </a:prstGeom>
        </p:spPr>
      </p:pic>
      <p:pic>
        <p:nvPicPr>
          <p:cNvPr id="4" name="Picture 3">
            <a:hlinkClick r:id="rId4"/>
            <a:extLst>
              <a:ext uri="{FF2B5EF4-FFF2-40B4-BE49-F238E27FC236}">
                <a16:creationId xmlns:a16="http://schemas.microsoft.com/office/drawing/2014/main" id="{F03AF95D-505A-2711-B1E0-0A05DF7929D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16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ub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4325" y="3223684"/>
            <a:ext cx="7766936" cy="1646302"/>
          </a:xfrm>
          <a:prstGeom prst="rect">
            <a:avLst/>
          </a:prstGeom>
        </p:spPr>
        <p:txBody>
          <a:bodyPr anchor="b">
            <a:noAutofit/>
          </a:bodyPr>
          <a:lstStyle>
            <a:lvl1pPr algn="r">
              <a:defRPr sz="6000">
                <a:solidFill>
                  <a:schemeClr val="accent1"/>
                </a:solidFill>
                <a:latin typeface="Roboto Slab Light" pitchFamily="2" charset="0"/>
                <a:ea typeface="Roboto Slab Light" pitchFamily="2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4325" y="4869987"/>
            <a:ext cx="7766936" cy="10968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cs typeface="Calibri" panose="020F0502020204030204" pitchFamily="34" charset="0"/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258209B4-26F9-4985-9809-17A84B6AC4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99" y="101901"/>
            <a:ext cx="1358781" cy="393284"/>
          </a:xfrm>
          <a:prstGeom prst="rect">
            <a:avLst/>
          </a:prstGeom>
        </p:spPr>
      </p:pic>
      <p:sp>
        <p:nvSpPr>
          <p:cNvPr id="5" name="Flowchart: Stored Data 4">
            <a:extLst>
              <a:ext uri="{FF2B5EF4-FFF2-40B4-BE49-F238E27FC236}">
                <a16:creationId xmlns:a16="http://schemas.microsoft.com/office/drawing/2014/main" id="{B0A220C1-8CEA-4501-A043-A35719A9AB5E}"/>
              </a:ext>
            </a:extLst>
          </p:cNvPr>
          <p:cNvSpPr/>
          <p:nvPr userDrawn="1"/>
        </p:nvSpPr>
        <p:spPr>
          <a:xfrm rot="10800000">
            <a:off x="11538065" y="-1"/>
            <a:ext cx="1109328" cy="6857998"/>
          </a:xfrm>
          <a:prstGeom prst="flowChartOnlineStorage">
            <a:avLst/>
          </a:prstGeom>
          <a:solidFill>
            <a:schemeClr val="accent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Roboto" pitchFamily="2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4246B31A-0E1C-46A8-EF6D-3459D2D9D1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613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0DE71-9294-478A-BEA3-D781C9C5E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81" y="490451"/>
            <a:ext cx="11263357" cy="882228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C55E72-77E1-45B7-A8E6-66A84756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8B88D-D41E-4451-93BC-A7B309A51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80587-5554-4BEA-948E-388D35B0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E6DFE11-D9FF-4C2A-BC80-52C2909B6AA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4382" y="1978025"/>
            <a:ext cx="11263432" cy="424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47245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underrubrik,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0DE71-9294-478A-BEA3-D781C9C5E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81" y="490450"/>
            <a:ext cx="11263357" cy="89885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C55E72-77E1-45B7-A8E6-66A84756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8B88D-D41E-4451-93BC-A7B309A51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80587-5554-4BEA-948E-388D35B0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E6DFE11-D9FF-4C2A-BC80-52C2909B6AA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4382" y="1978025"/>
            <a:ext cx="11263432" cy="4244975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81B0E0F-8B05-48E8-AA9C-2A5965C62A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4381" y="1289549"/>
            <a:ext cx="11263432" cy="497684"/>
          </a:xfrm>
        </p:spPr>
        <p:txBody>
          <a:bodyPr/>
          <a:lstStyle>
            <a:lvl1pPr>
              <a:buNone/>
              <a:defRPr sz="28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sv-SE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510498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11A73-E7E4-4674-9C35-A3D567456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81" y="473825"/>
            <a:ext cx="11263357" cy="915479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4AE6A9-BB6E-4E6A-BD3F-7ABF115F4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B9D041-8819-4666-80C6-3A464655D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030CC0-5F44-46C9-9B18-022A150A8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03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under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78446-CB42-4957-9D06-C237299EC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BD0DB7-5883-4150-A2C6-3549CBE85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6AD345-6DBB-4BFF-B57D-5039BFFCF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F80BD1-1793-475B-9F88-8C6F9EC5B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ext Placeholder 11">
            <a:extLst>
              <a:ext uri="{FF2B5EF4-FFF2-40B4-BE49-F238E27FC236}">
                <a16:creationId xmlns:a16="http://schemas.microsoft.com/office/drawing/2014/main" id="{5F67292F-4BAB-43FB-BF43-34C06F06FC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4381" y="1289549"/>
            <a:ext cx="11263432" cy="497684"/>
          </a:xfrm>
        </p:spPr>
        <p:txBody>
          <a:bodyPr/>
          <a:lstStyle>
            <a:lvl1pPr>
              <a:buNone/>
              <a:defRPr sz="28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sv-SE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966105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623777" y="6492879"/>
            <a:ext cx="911939" cy="365125"/>
          </a:xfrm>
          <a:prstGeom prst="rect">
            <a:avLst/>
          </a:prstGeom>
        </p:spPr>
        <p:txBody>
          <a:bodyPr/>
          <a:lstStyle>
            <a:lvl1pPr>
              <a:defRPr sz="1050"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3" y="6492876"/>
            <a:ext cx="75522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10057" y="6492877"/>
            <a:ext cx="6833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B5AEB5-7E33-46F9-A346-E4A2EB3BAA4B}"/>
              </a:ext>
            </a:extLst>
          </p:cNvPr>
          <p:cNvSpPr/>
          <p:nvPr userDrawn="1"/>
        </p:nvSpPr>
        <p:spPr>
          <a:xfrm>
            <a:off x="263999" y="615142"/>
            <a:ext cx="11664002" cy="5758890"/>
          </a:xfrm>
          <a:prstGeom prst="rect">
            <a:avLst/>
          </a:prstGeom>
          <a:solidFill>
            <a:schemeClr val="accent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Roboto" pitchFamily="2" charset="0"/>
              <a:cs typeface="Calibri" panose="020F0502020204030204" pitchFamily="34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3B8786A2-906C-4479-B8B4-97E58D7B42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99" y="101901"/>
            <a:ext cx="1358781" cy="393284"/>
          </a:xfrm>
          <a:prstGeom prst="rect">
            <a:avLst/>
          </a:prstGeom>
        </p:spPr>
      </p:pic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118D83BE-46B2-39DA-C8F6-FDEEAE6E799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943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dubbelt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0DE71-9294-478A-BEA3-D781C9C5E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C55E72-77E1-45B7-A8E6-66A84756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8B88D-D41E-4451-93BC-A7B309A51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80587-5554-4BEA-948E-388D35B0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E6DFE11-D9FF-4C2A-BC80-52C2909B6AA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4382" y="1978025"/>
            <a:ext cx="5550018" cy="424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8" name="Content Placeholder 9">
            <a:extLst>
              <a:ext uri="{FF2B5EF4-FFF2-40B4-BE49-F238E27FC236}">
                <a16:creationId xmlns:a16="http://schemas.microsoft.com/office/drawing/2014/main" id="{A8CB3334-2DB0-44C5-940D-022ECC83341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97600" y="1977516"/>
            <a:ext cx="5550018" cy="424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22035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underrubrik dubbelt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0DE71-9294-478A-BEA3-D781C9C5E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C55E72-77E1-45B7-A8E6-66A84756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8B88D-D41E-4451-93BC-A7B309A51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80587-5554-4BEA-948E-388D35B0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E6DFE11-D9FF-4C2A-BC80-52C2909B6AA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4382" y="1978025"/>
            <a:ext cx="5550018" cy="424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8" name="Content Placeholder 9">
            <a:extLst>
              <a:ext uri="{FF2B5EF4-FFF2-40B4-BE49-F238E27FC236}">
                <a16:creationId xmlns:a16="http://schemas.microsoft.com/office/drawing/2014/main" id="{A8CB3334-2DB0-44C5-940D-022ECC83341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97600" y="1977516"/>
            <a:ext cx="5550018" cy="424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038AB981-7F39-411E-9DDE-23A0D3748CD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4381" y="1289549"/>
            <a:ext cx="11263432" cy="497684"/>
          </a:xfrm>
        </p:spPr>
        <p:txBody>
          <a:bodyPr/>
          <a:lstStyle>
            <a:lvl1pPr>
              <a:buNone/>
              <a:defRPr sz="28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sv-SE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108236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bild+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0DE71-9294-478A-BEA3-D781C9C5E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C55E72-77E1-45B7-A8E6-66A84756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8B88D-D41E-4451-93BC-A7B309A51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80587-5554-4BEA-948E-388D35B0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9">
            <a:extLst>
              <a:ext uri="{FF2B5EF4-FFF2-40B4-BE49-F238E27FC236}">
                <a16:creationId xmlns:a16="http://schemas.microsoft.com/office/drawing/2014/main" id="{A8CB3334-2DB0-44C5-940D-022ECC83341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97600" y="1977516"/>
            <a:ext cx="5550018" cy="424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068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underrubrik Bild+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0DE71-9294-478A-BEA3-D781C9C5E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C55E72-77E1-45B7-A8E6-66A84756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8B88D-D41E-4451-93BC-A7B309A51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80587-5554-4BEA-948E-388D35B0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9">
            <a:extLst>
              <a:ext uri="{FF2B5EF4-FFF2-40B4-BE49-F238E27FC236}">
                <a16:creationId xmlns:a16="http://schemas.microsoft.com/office/drawing/2014/main" id="{A8CB3334-2DB0-44C5-940D-022ECC83341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97600" y="1977516"/>
            <a:ext cx="5550018" cy="424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038AB981-7F39-411E-9DDE-23A0D3748CD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4381" y="1289549"/>
            <a:ext cx="11263432" cy="497684"/>
          </a:xfrm>
        </p:spPr>
        <p:txBody>
          <a:bodyPr/>
          <a:lstStyle>
            <a:lvl1pPr>
              <a:buNone/>
              <a:defRPr sz="28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sv-SE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354265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 v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623777" y="6492879"/>
            <a:ext cx="911939" cy="365125"/>
          </a:xfrm>
          <a:prstGeom prst="rect">
            <a:avLst/>
          </a:prstGeom>
        </p:spPr>
        <p:txBody>
          <a:bodyPr/>
          <a:lstStyle>
            <a:lvl1pPr>
              <a:defRPr sz="1050"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3" y="6492876"/>
            <a:ext cx="75522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10057" y="6492877"/>
            <a:ext cx="6833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3B8786A2-906C-4479-B8B4-97E58D7B42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99" y="101901"/>
            <a:ext cx="1358781" cy="39328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1F5A731-E55F-4419-9274-E1B1AF352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81" y="635509"/>
            <a:ext cx="11263357" cy="75379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C58BF70F-BC98-F448-218B-AAE9A907074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42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 och underrubrik v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623777" y="6492879"/>
            <a:ext cx="911939" cy="365125"/>
          </a:xfrm>
          <a:prstGeom prst="rect">
            <a:avLst/>
          </a:prstGeom>
        </p:spPr>
        <p:txBody>
          <a:bodyPr/>
          <a:lstStyle>
            <a:lvl1pPr>
              <a:defRPr sz="1050"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3" y="6492876"/>
            <a:ext cx="75522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10057" y="6492877"/>
            <a:ext cx="6833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3B8786A2-906C-4479-B8B4-97E58D7B42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99" y="101901"/>
            <a:ext cx="1358781" cy="39328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1F5A731-E55F-4419-9274-E1B1AF352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81" y="635509"/>
            <a:ext cx="11263357" cy="75379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AB89807A-F378-4CF6-B3BB-DF8850E4B88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4381" y="1289549"/>
            <a:ext cx="11263432" cy="497684"/>
          </a:xfrm>
        </p:spPr>
        <p:txBody>
          <a:bodyPr/>
          <a:lstStyle>
            <a:lvl1pPr>
              <a:buNone/>
              <a:defRPr sz="28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sv-SE"/>
              <a:t>Click to add subtitle</a:t>
            </a:r>
          </a:p>
        </p:txBody>
      </p:sp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0ADAF714-8817-72FC-EA83-303029C5CF7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746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623777" y="6492879"/>
            <a:ext cx="911939" cy="365125"/>
          </a:xfrm>
          <a:prstGeom prst="rect">
            <a:avLst/>
          </a:prstGeom>
        </p:spPr>
        <p:txBody>
          <a:bodyPr/>
          <a:lstStyle>
            <a:lvl1pPr>
              <a:defRPr sz="1050"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3" y="6492876"/>
            <a:ext cx="75522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10057" y="6492877"/>
            <a:ext cx="6833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3B8786A2-906C-4479-B8B4-97E58D7B42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99" y="101901"/>
            <a:ext cx="1358781" cy="393284"/>
          </a:xfrm>
          <a:prstGeom prst="rect">
            <a:avLst/>
          </a:prstGeom>
        </p:spPr>
      </p:pic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E5CA038A-3EB4-AD0D-2D1F-9EA7389F892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570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85F40E56-F12C-F0FC-559B-A1199C38A3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171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639858F-AE21-4ACA-BCA7-C9B74DA5F8BA}"/>
              </a:ext>
            </a:extLst>
          </p:cNvPr>
          <p:cNvSpPr/>
          <p:nvPr userDrawn="1"/>
        </p:nvSpPr>
        <p:spPr>
          <a:xfrm>
            <a:off x="263999" y="466496"/>
            <a:ext cx="11664002" cy="5907536"/>
          </a:xfrm>
          <a:prstGeom prst="rect">
            <a:avLst/>
          </a:prstGeom>
          <a:solidFill>
            <a:schemeClr val="accent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Roboto" pitchFamily="2" charset="0"/>
              <a:cs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466496"/>
            <a:ext cx="9935899" cy="1320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>
                <a:latin typeface="Roboto Slab Light" pitchFamily="2" charset="0"/>
                <a:ea typeface="Roboto Slab Light" pitchFamily="2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90"/>
            <a:ext cx="9935899" cy="388077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2"/>
              </a:buClr>
              <a:buSzPct val="65000"/>
              <a:defRPr sz="3600">
                <a:solidFill>
                  <a:schemeClr val="tx1"/>
                </a:solidFill>
                <a:latin typeface="+mj-lt"/>
                <a:cs typeface="Calibri" panose="020F0502020204030204" pitchFamily="34" charset="0"/>
              </a:defRPr>
            </a:lvl1pPr>
            <a:lvl2pPr>
              <a:buClr>
                <a:schemeClr val="accent2"/>
              </a:buClr>
              <a:buSzPct val="65000"/>
              <a:defRPr sz="3200">
                <a:solidFill>
                  <a:schemeClr val="tx1"/>
                </a:solidFill>
                <a:latin typeface="+mj-lt"/>
                <a:cs typeface="Calibri" panose="020F0502020204030204" pitchFamily="34" charset="0"/>
              </a:defRPr>
            </a:lvl2pPr>
            <a:lvl3pPr>
              <a:buClr>
                <a:schemeClr val="accent2"/>
              </a:buClr>
              <a:buSzPct val="65000"/>
              <a:defRPr sz="2800">
                <a:solidFill>
                  <a:schemeClr val="tx1"/>
                </a:solidFill>
                <a:latin typeface="+mj-lt"/>
                <a:cs typeface="Calibri" panose="020F0502020204030204" pitchFamily="34" charset="0"/>
              </a:defRPr>
            </a:lvl3pPr>
            <a:lvl4pPr>
              <a:buClr>
                <a:schemeClr val="accent2"/>
              </a:buClr>
              <a:buSzPct val="65000"/>
              <a:defRPr sz="2400">
                <a:solidFill>
                  <a:schemeClr val="tx1"/>
                </a:solidFill>
                <a:latin typeface="+mj-lt"/>
                <a:cs typeface="Calibri" panose="020F0502020204030204" pitchFamily="34" charset="0"/>
              </a:defRPr>
            </a:lvl4pPr>
            <a:lvl5pPr>
              <a:buClr>
                <a:schemeClr val="accent2"/>
              </a:buClr>
              <a:buSzPct val="65000"/>
              <a:defRPr sz="2400">
                <a:solidFill>
                  <a:schemeClr val="tx1"/>
                </a:solidFill>
                <a:latin typeface="+mj-lt"/>
                <a:cs typeface="Calibri" panose="020F05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623777" y="6492879"/>
            <a:ext cx="911939" cy="365125"/>
          </a:xfrm>
          <a:prstGeom prst="rect">
            <a:avLst/>
          </a:prstGeom>
        </p:spPr>
        <p:txBody>
          <a:bodyPr/>
          <a:lstStyle>
            <a:lvl1pPr>
              <a:defRPr sz="1050"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3" y="6492876"/>
            <a:ext cx="7552267" cy="365125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chemeClr val="accent3"/>
                </a:solidFill>
              </a:defRPr>
            </a:lvl1pPr>
          </a:lstStyle>
          <a:p>
            <a:r>
              <a:rPr lang="fr-FR"/>
              <a:t>Agile Portfolio Management - Roles &amp; Practices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18369" y="6492877"/>
            <a:ext cx="683339" cy="365125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chemeClr val="accent1"/>
                </a:solidFill>
              </a:defRPr>
            </a:lvl1pPr>
          </a:lstStyle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40E4929-B0FC-4D15-8851-121B8FB5E7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99" y="101901"/>
            <a:ext cx="1358781" cy="393284"/>
          </a:xfrm>
          <a:prstGeom prst="rect">
            <a:avLst/>
          </a:prstGeom>
        </p:spPr>
      </p:pic>
      <p:pic>
        <p:nvPicPr>
          <p:cNvPr id="7" name="Picture 6">
            <a:hlinkClick r:id="rId3"/>
            <a:extLst>
              <a:ext uri="{FF2B5EF4-FFF2-40B4-BE49-F238E27FC236}">
                <a16:creationId xmlns:a16="http://schemas.microsoft.com/office/drawing/2014/main" id="{8DB18C1B-975B-9923-0833-F1DDF3B242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855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s://www.linkedin.com/company/meqify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811CEC4-F86E-468F-B71B-B4230C5ADC80}"/>
              </a:ext>
            </a:extLst>
          </p:cNvPr>
          <p:cNvSpPr/>
          <p:nvPr userDrawn="1"/>
        </p:nvSpPr>
        <p:spPr>
          <a:xfrm>
            <a:off x="263999" y="483394"/>
            <a:ext cx="11663682" cy="5890638"/>
          </a:xfrm>
          <a:prstGeom prst="rect">
            <a:avLst/>
          </a:prstGeom>
          <a:solidFill>
            <a:schemeClr val="accent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Roboto" pitchFamily="2" charset="0"/>
              <a:cs typeface="Calibri" panose="020F0502020204030204" pitchFamily="34" charset="0"/>
            </a:endParaRPr>
          </a:p>
        </p:txBody>
      </p:sp>
      <p:sp>
        <p:nvSpPr>
          <p:cNvPr id="32" name="Date Placeholder 3"/>
          <p:cNvSpPr>
            <a:spLocks noGrp="1"/>
          </p:cNvSpPr>
          <p:nvPr>
            <p:ph type="dt" sz="half" idx="2"/>
          </p:nvPr>
        </p:nvSpPr>
        <p:spPr>
          <a:xfrm>
            <a:off x="8623777" y="6492879"/>
            <a:ext cx="938967" cy="365125"/>
          </a:xfrm>
          <a:prstGeom prst="rect">
            <a:avLst/>
          </a:prstGeom>
        </p:spPr>
        <p:txBody>
          <a:bodyPr/>
          <a:lstStyle>
            <a:lvl1pPr>
              <a:defRPr sz="1100" baseline="0">
                <a:solidFill>
                  <a:schemeClr val="tx2"/>
                </a:solidFill>
                <a:latin typeface="Roboto Slab Light" pitchFamily="2" charset="0"/>
                <a:ea typeface="Roboto Slab" pitchFamily="2" charset="0"/>
              </a:defRPr>
            </a:lvl1pPr>
          </a:lstStyle>
          <a:p>
            <a:endParaRPr lang="en-GB"/>
          </a:p>
        </p:txBody>
      </p:sp>
      <p:sp>
        <p:nvSpPr>
          <p:cNvPr id="3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3" y="6492876"/>
            <a:ext cx="7552267" cy="365125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Roboto Slab Light" pitchFamily="2" charset="0"/>
                <a:ea typeface="Roboto Slab Light" pitchFamily="2" charset="0"/>
              </a:defRPr>
            </a:lvl1pPr>
          </a:lstStyle>
          <a:p>
            <a:r>
              <a:rPr lang="fr-FR">
                <a:solidFill>
                  <a:schemeClr val="tx2"/>
                </a:solidFill>
              </a:rPr>
              <a:t>Agile Portfolio Management - Roles &amp; Practices</a:t>
            </a:r>
            <a:endParaRPr lang="en-GB">
              <a:solidFill>
                <a:schemeClr val="tx2"/>
              </a:solidFill>
            </a:endParaRPr>
          </a:p>
        </p:txBody>
      </p:sp>
      <p:sp>
        <p:nvSpPr>
          <p:cNvPr id="3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20316" y="6492877"/>
            <a:ext cx="683339" cy="365125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chemeClr val="accent1"/>
                </a:solidFill>
                <a:latin typeface="Roboto Slab" pitchFamily="2" charset="0"/>
                <a:ea typeface="Roboto Slab" pitchFamily="2" charset="0"/>
              </a:defRPr>
            </a:lvl1pPr>
          </a:lstStyle>
          <a:p>
            <a:fld id="{2504A94A-D777-4BFD-A63B-EAA6BEB1E0D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3AEB15FB-C707-4EA3-8852-E95339CBD19A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99" y="101901"/>
            <a:ext cx="1358781" cy="393284"/>
          </a:xfrm>
          <a:prstGeom prst="rect">
            <a:avLst/>
          </a:prstGeom>
        </p:spPr>
      </p:pic>
      <p:sp>
        <p:nvSpPr>
          <p:cNvPr id="8" name="Title Placeholder 7">
            <a:extLst>
              <a:ext uri="{FF2B5EF4-FFF2-40B4-BE49-F238E27FC236}">
                <a16:creationId xmlns:a16="http://schemas.microsoft.com/office/drawing/2014/main" id="{7689F90A-9522-471E-A426-B000F55D3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81" y="495185"/>
            <a:ext cx="11263357" cy="894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55ABA32-ABE0-42E4-8A33-DA972E454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4380" y="1973401"/>
            <a:ext cx="11263357" cy="4232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pic>
        <p:nvPicPr>
          <p:cNvPr id="2" name="Picture 1">
            <a:hlinkClick r:id="rId19"/>
            <a:extLst>
              <a:ext uri="{FF2B5EF4-FFF2-40B4-BE49-F238E27FC236}">
                <a16:creationId xmlns:a16="http://schemas.microsoft.com/office/drawing/2014/main" id="{7D7D4BEB-F4CA-B5AE-843F-5FB11E3DBF69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9808233" y="67201"/>
            <a:ext cx="2322242" cy="3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2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95" r:id="rId2"/>
    <p:sldLayoutId id="2147483690" r:id="rId3"/>
    <p:sldLayoutId id="2147483689" r:id="rId4"/>
    <p:sldLayoutId id="2147483685" r:id="rId5"/>
    <p:sldLayoutId id="2147483686" r:id="rId6"/>
    <p:sldLayoutId id="2147483679" r:id="rId7"/>
    <p:sldLayoutId id="2147483693" r:id="rId8"/>
    <p:sldLayoutId id="2147483694" r:id="rId9"/>
    <p:sldLayoutId id="2147483696" r:id="rId10"/>
    <p:sldLayoutId id="2147483697" r:id="rId11"/>
    <p:sldLayoutId id="2147483691" r:id="rId12"/>
    <p:sldLayoutId id="2147483692" r:id="rId13"/>
    <p:sldLayoutId id="2147483687" r:id="rId14"/>
    <p:sldLayoutId id="2147483684" r:id="rId15"/>
    <p:sldLayoutId id="2147483698" r:id="rId16"/>
  </p:sldLayoutIdLst>
  <p:hf sldNum="0" hdr="0" dt="0"/>
  <p:txStyles>
    <p:titleStyle>
      <a:lvl1pPr algn="l" defTabSz="457178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06400" indent="-406400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65000"/>
        <a:buFont typeface="Wingdings 3" charset="2"/>
        <a:buChar char=""/>
        <a:defRPr sz="3600" kern="1200">
          <a:solidFill>
            <a:schemeClr val="tx1"/>
          </a:solidFill>
          <a:latin typeface="Roboto Slab" pitchFamily="2" charset="0"/>
          <a:ea typeface="Roboto Slab" pitchFamily="2" charset="0"/>
          <a:cs typeface="Calibri" panose="020F0502020204030204" pitchFamily="34" charset="0"/>
        </a:defRPr>
      </a:lvl1pPr>
      <a:lvl2pPr marL="801688" indent="-344488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65000"/>
        <a:buFont typeface="Wingdings 3" charset="2"/>
        <a:buChar char=""/>
        <a:defRPr sz="3200" kern="1200">
          <a:solidFill>
            <a:schemeClr val="tx1"/>
          </a:solidFill>
          <a:latin typeface="Roboto Slab" pitchFamily="2" charset="0"/>
          <a:ea typeface="Roboto Slab" pitchFamily="2" charset="0"/>
          <a:cs typeface="Calibri" panose="020F0502020204030204" pitchFamily="34" charset="0"/>
        </a:defRPr>
      </a:lvl2pPr>
      <a:lvl3pPr marL="1252538" indent="-338138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65000"/>
        <a:buFont typeface="Wingdings 3" charset="2"/>
        <a:buChar char=""/>
        <a:defRPr sz="2800" kern="1200">
          <a:solidFill>
            <a:schemeClr val="tx1"/>
          </a:solidFill>
          <a:latin typeface="Roboto Slab" pitchFamily="2" charset="0"/>
          <a:ea typeface="Roboto Slab" pitchFamily="2" charset="0"/>
          <a:cs typeface="Calibri" panose="020F0502020204030204" pitchFamily="34" charset="0"/>
        </a:defRPr>
      </a:lvl3pPr>
      <a:lvl4pPr marL="1658938" indent="-287338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65000"/>
        <a:buFont typeface="Wingdings 3" charset="2"/>
        <a:buChar char=""/>
        <a:defRPr sz="2400" kern="1200">
          <a:solidFill>
            <a:schemeClr val="tx1"/>
          </a:solidFill>
          <a:latin typeface="Roboto Slab" pitchFamily="2" charset="0"/>
          <a:ea typeface="Roboto Slab" pitchFamily="2" charset="0"/>
          <a:cs typeface="Calibri" panose="020F0502020204030204" pitchFamily="34" charset="0"/>
        </a:defRPr>
      </a:lvl4pPr>
      <a:lvl5pPr marL="2133600" indent="-304800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65000"/>
        <a:buFont typeface="Wingdings 3" charset="2"/>
        <a:buChar char=""/>
        <a:defRPr sz="2400" kern="1200">
          <a:solidFill>
            <a:schemeClr val="tx1"/>
          </a:solidFill>
          <a:latin typeface="Roboto Slab" pitchFamily="2" charset="0"/>
          <a:ea typeface="Roboto Slab" pitchFamily="2" charset="0"/>
          <a:cs typeface="Calibri" panose="020F0502020204030204" pitchFamily="34" charset="0"/>
        </a:defRPr>
      </a:lvl5pPr>
      <a:lvl6pPr marL="2514474" indent="-228589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652" indent="-228589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8829" indent="-228589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006" indent="-228589" algn="l" defTabSz="457178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slide" Target="slide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 3">
            <a:extLst>
              <a:ext uri="{FF2B5EF4-FFF2-40B4-BE49-F238E27FC236}">
                <a16:creationId xmlns:a16="http://schemas.microsoft.com/office/drawing/2014/main" id="{09BCC7CD-B29D-4462-BF4E-8F93786BAF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826679"/>
              </p:ext>
            </p:extLst>
          </p:nvPr>
        </p:nvGraphicFramePr>
        <p:xfrm>
          <a:off x="257176" y="964860"/>
          <a:ext cx="10582087" cy="54123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2263">
                  <a:extLst>
                    <a:ext uri="{9D8B030D-6E8A-4147-A177-3AD203B41FA5}">
                      <a16:colId xmlns:a16="http://schemas.microsoft.com/office/drawing/2014/main" val="2128402182"/>
                    </a:ext>
                  </a:extLst>
                </a:gridCol>
                <a:gridCol w="541986">
                  <a:extLst>
                    <a:ext uri="{9D8B030D-6E8A-4147-A177-3AD203B41FA5}">
                      <a16:colId xmlns:a16="http://schemas.microsoft.com/office/drawing/2014/main" val="3408040218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645876379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477939413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2853421980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950328732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1353676506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1646070335"/>
                    </a:ext>
                  </a:extLst>
                </a:gridCol>
                <a:gridCol w="562824">
                  <a:extLst>
                    <a:ext uri="{9D8B030D-6E8A-4147-A177-3AD203B41FA5}">
                      <a16:colId xmlns:a16="http://schemas.microsoft.com/office/drawing/2014/main" val="3356321893"/>
                    </a:ext>
                  </a:extLst>
                </a:gridCol>
                <a:gridCol w="531427">
                  <a:extLst>
                    <a:ext uri="{9D8B030D-6E8A-4147-A177-3AD203B41FA5}">
                      <a16:colId xmlns:a16="http://schemas.microsoft.com/office/drawing/2014/main" val="1727760645"/>
                    </a:ext>
                  </a:extLst>
                </a:gridCol>
                <a:gridCol w="567881">
                  <a:extLst>
                    <a:ext uri="{9D8B030D-6E8A-4147-A177-3AD203B41FA5}">
                      <a16:colId xmlns:a16="http://schemas.microsoft.com/office/drawing/2014/main" val="3267807798"/>
                    </a:ext>
                  </a:extLst>
                </a:gridCol>
                <a:gridCol w="698218">
                  <a:extLst>
                    <a:ext uri="{9D8B030D-6E8A-4147-A177-3AD203B41FA5}">
                      <a16:colId xmlns:a16="http://schemas.microsoft.com/office/drawing/2014/main" val="3918069636"/>
                    </a:ext>
                  </a:extLst>
                </a:gridCol>
                <a:gridCol w="787886">
                  <a:extLst>
                    <a:ext uri="{9D8B030D-6E8A-4147-A177-3AD203B41FA5}">
                      <a16:colId xmlns:a16="http://schemas.microsoft.com/office/drawing/2014/main" val="4022948933"/>
                    </a:ext>
                  </a:extLst>
                </a:gridCol>
                <a:gridCol w="490322">
                  <a:extLst>
                    <a:ext uri="{9D8B030D-6E8A-4147-A177-3AD203B41FA5}">
                      <a16:colId xmlns:a16="http://schemas.microsoft.com/office/drawing/2014/main" val="669613063"/>
                    </a:ext>
                  </a:extLst>
                </a:gridCol>
                <a:gridCol w="528627">
                  <a:extLst>
                    <a:ext uri="{9D8B030D-6E8A-4147-A177-3AD203B41FA5}">
                      <a16:colId xmlns:a16="http://schemas.microsoft.com/office/drawing/2014/main" val="2997699187"/>
                    </a:ext>
                  </a:extLst>
                </a:gridCol>
                <a:gridCol w="520967">
                  <a:extLst>
                    <a:ext uri="{9D8B030D-6E8A-4147-A177-3AD203B41FA5}">
                      <a16:colId xmlns:a16="http://schemas.microsoft.com/office/drawing/2014/main" val="3585108863"/>
                    </a:ext>
                  </a:extLst>
                </a:gridCol>
                <a:gridCol w="575185">
                  <a:extLst>
                    <a:ext uri="{9D8B030D-6E8A-4147-A177-3AD203B41FA5}">
                      <a16:colId xmlns:a16="http://schemas.microsoft.com/office/drawing/2014/main" val="278309874"/>
                    </a:ext>
                  </a:extLst>
                </a:gridCol>
                <a:gridCol w="941745">
                  <a:extLst>
                    <a:ext uri="{9D8B030D-6E8A-4147-A177-3AD203B41FA5}">
                      <a16:colId xmlns:a16="http://schemas.microsoft.com/office/drawing/2014/main" val="3199206750"/>
                    </a:ext>
                  </a:extLst>
                </a:gridCol>
              </a:tblGrid>
              <a:tr h="543070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en-GB" sz="2400"/>
                        <a:t>2021</a:t>
                      </a:r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/>
                        <a:t>2024</a:t>
                      </a:r>
                    </a:p>
                  </a:txBody>
                  <a:tcPr marL="96012" marR="96012" marT="48006" marB="48006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2025</a:t>
                      </a:r>
                    </a:p>
                  </a:txBody>
                  <a:tcPr marL="96012" marR="96012" marT="48006" marB="48006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353137"/>
                  </a:ext>
                </a:extLst>
              </a:tr>
              <a:tr h="428255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35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36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37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38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39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40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41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42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43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44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Nov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Dec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Q1</a:t>
                      </a:r>
                    </a:p>
                  </a:txBody>
                  <a:tcPr marL="96012" marR="96012" marT="48006" marB="48006">
                    <a:solidFill>
                      <a:srgbClr val="BE7E0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Q2</a:t>
                      </a:r>
                    </a:p>
                  </a:txBody>
                  <a:tcPr marL="96012" marR="96012" marT="48006" marB="48006">
                    <a:solidFill>
                      <a:srgbClr val="BE7E0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Q3</a:t>
                      </a:r>
                    </a:p>
                  </a:txBody>
                  <a:tcPr marL="96012" marR="96012" marT="48006" marB="48006">
                    <a:solidFill>
                      <a:srgbClr val="BE7E0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Q4</a:t>
                      </a:r>
                    </a:p>
                  </a:txBody>
                  <a:tcPr marL="96012" marR="96012" marT="48006" marB="48006">
                    <a:solidFill>
                      <a:srgbClr val="BE7E0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96012" marR="96012" marT="48006" marB="48006">
                    <a:solidFill>
                      <a:srgbClr val="178A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7737439"/>
                  </a:ext>
                </a:extLst>
              </a:tr>
              <a:tr h="714423">
                <a:tc>
                  <a:txBody>
                    <a:bodyPr/>
                    <a:lstStyle/>
                    <a:p>
                      <a:r>
                        <a:rPr lang="en-GB" sz="1400"/>
                        <a:t>Lane 1</a:t>
                      </a:r>
                    </a:p>
                  </a:txBody>
                  <a:tcPr marL="96012" marR="96012" marT="48006" marB="48006" vert="vert270"/>
                </a:tc>
                <a:tc>
                  <a:txBody>
                    <a:bodyPr/>
                    <a:lstStyle/>
                    <a:p>
                      <a:endParaRPr lang="en-GB" sz="1300" i="1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780"/>
                  </a:ext>
                </a:extLst>
              </a:tr>
              <a:tr h="923261">
                <a:tc>
                  <a:txBody>
                    <a:bodyPr/>
                    <a:lstStyle/>
                    <a:p>
                      <a:r>
                        <a:rPr lang="en-GB" sz="1400"/>
                        <a:t>Lane 2</a:t>
                      </a:r>
                    </a:p>
                  </a:txBody>
                  <a:tcPr marL="96012" marR="96012" marT="48006" marB="48006" vert="vert27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i="1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i="1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200"/>
                    </a:p>
                  </a:txBody>
                  <a:tcPr marL="96012" marR="96012" marT="48006" marB="48006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365075"/>
                  </a:ext>
                </a:extLst>
              </a:tr>
              <a:tr h="923261">
                <a:tc>
                  <a:txBody>
                    <a:bodyPr/>
                    <a:lstStyle/>
                    <a:p>
                      <a:r>
                        <a:rPr lang="en-GB" sz="1400"/>
                        <a:t>Lane 3</a:t>
                      </a:r>
                    </a:p>
                  </a:txBody>
                  <a:tcPr marL="96012" marR="96012" marT="48006" marB="48006" vert="vert27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200"/>
                    </a:p>
                  </a:txBody>
                  <a:tcPr marL="96012" marR="96012" marT="48006" marB="48006">
                    <a:solidFill>
                      <a:srgbClr val="E0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200"/>
                    </a:p>
                  </a:txBody>
                  <a:tcPr marL="96012" marR="96012" marT="48006" marB="48006">
                    <a:solidFill>
                      <a:srgbClr val="E0F3F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73538"/>
                  </a:ext>
                </a:extLst>
              </a:tr>
              <a:tr h="923261">
                <a:tc>
                  <a:txBody>
                    <a:bodyPr/>
                    <a:lstStyle/>
                    <a:p>
                      <a:r>
                        <a:rPr lang="en-GB" sz="1200"/>
                        <a:t>Lane 4</a:t>
                      </a:r>
                    </a:p>
                  </a:txBody>
                  <a:tcPr marL="96012" marR="96012" marT="48006" marB="48006" vert="vert27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954260"/>
                  </a:ext>
                </a:extLst>
              </a:tr>
              <a:tr h="923261">
                <a:tc>
                  <a:txBody>
                    <a:bodyPr/>
                    <a:lstStyle/>
                    <a:p>
                      <a:r>
                        <a:rPr lang="en-GB" sz="1400"/>
                        <a:t>Lane 5</a:t>
                      </a:r>
                    </a:p>
                  </a:txBody>
                  <a:tcPr marL="96012" marR="96012" marT="48006" marB="48006" vert="vert270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3F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3F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DC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DC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DC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DC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F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2880608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7D917FFF-645D-D52E-AF59-2F595465304E}"/>
              </a:ext>
            </a:extLst>
          </p:cNvPr>
          <p:cNvGraphicFramePr>
            <a:graphicFrameLocks noGrp="1"/>
          </p:cNvGraphicFramePr>
          <p:nvPr/>
        </p:nvGraphicFramePr>
        <p:xfrm>
          <a:off x="847724" y="6463978"/>
          <a:ext cx="9991539" cy="37918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430568">
                  <a:extLst>
                    <a:ext uri="{9D8B030D-6E8A-4147-A177-3AD203B41FA5}">
                      <a16:colId xmlns:a16="http://schemas.microsoft.com/office/drawing/2014/main" val="4202801996"/>
                    </a:ext>
                  </a:extLst>
                </a:gridCol>
                <a:gridCol w="1792442">
                  <a:extLst>
                    <a:ext uri="{9D8B030D-6E8A-4147-A177-3AD203B41FA5}">
                      <a16:colId xmlns:a16="http://schemas.microsoft.com/office/drawing/2014/main" val="1847836663"/>
                    </a:ext>
                  </a:extLst>
                </a:gridCol>
                <a:gridCol w="425927">
                  <a:extLst>
                    <a:ext uri="{9D8B030D-6E8A-4147-A177-3AD203B41FA5}">
                      <a16:colId xmlns:a16="http://schemas.microsoft.com/office/drawing/2014/main" val="3375227667"/>
                    </a:ext>
                  </a:extLst>
                </a:gridCol>
                <a:gridCol w="630017">
                  <a:extLst>
                    <a:ext uri="{9D8B030D-6E8A-4147-A177-3AD203B41FA5}">
                      <a16:colId xmlns:a16="http://schemas.microsoft.com/office/drawing/2014/main" val="1511151230"/>
                    </a:ext>
                  </a:extLst>
                </a:gridCol>
                <a:gridCol w="470294">
                  <a:extLst>
                    <a:ext uri="{9D8B030D-6E8A-4147-A177-3AD203B41FA5}">
                      <a16:colId xmlns:a16="http://schemas.microsoft.com/office/drawing/2014/main" val="1126121410"/>
                    </a:ext>
                  </a:extLst>
                </a:gridCol>
                <a:gridCol w="443674">
                  <a:extLst>
                    <a:ext uri="{9D8B030D-6E8A-4147-A177-3AD203B41FA5}">
                      <a16:colId xmlns:a16="http://schemas.microsoft.com/office/drawing/2014/main" val="3911913503"/>
                    </a:ext>
                  </a:extLst>
                </a:gridCol>
                <a:gridCol w="798617">
                  <a:extLst>
                    <a:ext uri="{9D8B030D-6E8A-4147-A177-3AD203B41FA5}">
                      <a16:colId xmlns:a16="http://schemas.microsoft.com/office/drawing/2014/main" val="543258185"/>
                    </a:ext>
                  </a:extLst>
                </a:gridCol>
              </a:tblGrid>
              <a:tr h="379182"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Inc </a:t>
                      </a:r>
                    </a:p>
                    <a:p>
                      <a:pPr algn="ctr"/>
                      <a:r>
                        <a:rPr lang="en-US" sz="900"/>
                        <a:t>23-3</a:t>
                      </a:r>
                      <a:endParaRPr lang="en-SE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23-4</a:t>
                      </a:r>
                      <a:endParaRPr lang="en-SE" sz="90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24-1</a:t>
                      </a:r>
                      <a:endParaRPr lang="en-SE" sz="90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24-2</a:t>
                      </a:r>
                      <a:endParaRPr lang="en-SE" sz="90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24-3</a:t>
                      </a:r>
                      <a:endParaRPr lang="en-SE" sz="90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24-4</a:t>
                      </a:r>
                      <a:endParaRPr lang="en-SE" sz="90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SE" sz="100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3837274"/>
                  </a:ext>
                </a:extLst>
              </a:tr>
            </a:tbl>
          </a:graphicData>
        </a:graphic>
      </p:graphicFrame>
      <p:sp>
        <p:nvSpPr>
          <p:cNvPr id="16" name="Arrow: Down 15">
            <a:extLst>
              <a:ext uri="{FF2B5EF4-FFF2-40B4-BE49-F238E27FC236}">
                <a16:creationId xmlns:a16="http://schemas.microsoft.com/office/drawing/2014/main" id="{24594DFF-62B3-100D-B006-8FF97C2F21B3}"/>
              </a:ext>
            </a:extLst>
          </p:cNvPr>
          <p:cNvSpPr/>
          <p:nvPr/>
        </p:nvSpPr>
        <p:spPr>
          <a:xfrm>
            <a:off x="619123" y="288125"/>
            <a:ext cx="453212" cy="936288"/>
          </a:xfrm>
          <a:prstGeom prst="downArrow">
            <a:avLst/>
          </a:prstGeom>
          <a:solidFill>
            <a:srgbClr val="7030A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1600" b="1"/>
              <a:t>Today</a:t>
            </a:r>
            <a:endParaRPr lang="en-SE" sz="1600" b="1"/>
          </a:p>
        </p:txBody>
      </p:sp>
    </p:spTree>
    <p:extLst>
      <p:ext uri="{BB962C8B-B14F-4D97-AF65-F5344CB8AC3E}">
        <p14:creationId xmlns:p14="http://schemas.microsoft.com/office/powerpoint/2010/main" val="299889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 3">
            <a:extLst>
              <a:ext uri="{FF2B5EF4-FFF2-40B4-BE49-F238E27FC236}">
                <a16:creationId xmlns:a16="http://schemas.microsoft.com/office/drawing/2014/main" id="{09BCC7CD-B29D-4462-BF4E-8F93786BAF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6640174"/>
              </p:ext>
            </p:extLst>
          </p:nvPr>
        </p:nvGraphicFramePr>
        <p:xfrm>
          <a:off x="257176" y="964860"/>
          <a:ext cx="10582087" cy="54123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2263">
                  <a:extLst>
                    <a:ext uri="{9D8B030D-6E8A-4147-A177-3AD203B41FA5}">
                      <a16:colId xmlns:a16="http://schemas.microsoft.com/office/drawing/2014/main" val="2128402182"/>
                    </a:ext>
                  </a:extLst>
                </a:gridCol>
                <a:gridCol w="541986">
                  <a:extLst>
                    <a:ext uri="{9D8B030D-6E8A-4147-A177-3AD203B41FA5}">
                      <a16:colId xmlns:a16="http://schemas.microsoft.com/office/drawing/2014/main" val="3408040218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645876379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477939413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2853421980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950328732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1353676506"/>
                    </a:ext>
                  </a:extLst>
                </a:gridCol>
                <a:gridCol w="547126">
                  <a:extLst>
                    <a:ext uri="{9D8B030D-6E8A-4147-A177-3AD203B41FA5}">
                      <a16:colId xmlns:a16="http://schemas.microsoft.com/office/drawing/2014/main" val="1646070335"/>
                    </a:ext>
                  </a:extLst>
                </a:gridCol>
                <a:gridCol w="562824">
                  <a:extLst>
                    <a:ext uri="{9D8B030D-6E8A-4147-A177-3AD203B41FA5}">
                      <a16:colId xmlns:a16="http://schemas.microsoft.com/office/drawing/2014/main" val="3356321893"/>
                    </a:ext>
                  </a:extLst>
                </a:gridCol>
                <a:gridCol w="531427">
                  <a:extLst>
                    <a:ext uri="{9D8B030D-6E8A-4147-A177-3AD203B41FA5}">
                      <a16:colId xmlns:a16="http://schemas.microsoft.com/office/drawing/2014/main" val="1727760645"/>
                    </a:ext>
                  </a:extLst>
                </a:gridCol>
                <a:gridCol w="567881">
                  <a:extLst>
                    <a:ext uri="{9D8B030D-6E8A-4147-A177-3AD203B41FA5}">
                      <a16:colId xmlns:a16="http://schemas.microsoft.com/office/drawing/2014/main" val="3267807798"/>
                    </a:ext>
                  </a:extLst>
                </a:gridCol>
                <a:gridCol w="580737">
                  <a:extLst>
                    <a:ext uri="{9D8B030D-6E8A-4147-A177-3AD203B41FA5}">
                      <a16:colId xmlns:a16="http://schemas.microsoft.com/office/drawing/2014/main" val="3918069636"/>
                    </a:ext>
                  </a:extLst>
                </a:gridCol>
                <a:gridCol w="590550">
                  <a:extLst>
                    <a:ext uri="{9D8B030D-6E8A-4147-A177-3AD203B41FA5}">
                      <a16:colId xmlns:a16="http://schemas.microsoft.com/office/drawing/2014/main" val="4022948933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669613063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997699187"/>
                    </a:ext>
                  </a:extLst>
                </a:gridCol>
                <a:gridCol w="523875">
                  <a:extLst>
                    <a:ext uri="{9D8B030D-6E8A-4147-A177-3AD203B41FA5}">
                      <a16:colId xmlns:a16="http://schemas.microsoft.com/office/drawing/2014/main" val="3585108863"/>
                    </a:ext>
                  </a:extLst>
                </a:gridCol>
                <a:gridCol w="677318">
                  <a:extLst>
                    <a:ext uri="{9D8B030D-6E8A-4147-A177-3AD203B41FA5}">
                      <a16:colId xmlns:a16="http://schemas.microsoft.com/office/drawing/2014/main" val="278309874"/>
                    </a:ext>
                  </a:extLst>
                </a:gridCol>
                <a:gridCol w="941745">
                  <a:extLst>
                    <a:ext uri="{9D8B030D-6E8A-4147-A177-3AD203B41FA5}">
                      <a16:colId xmlns:a16="http://schemas.microsoft.com/office/drawing/2014/main" val="3199206750"/>
                    </a:ext>
                  </a:extLst>
                </a:gridCol>
              </a:tblGrid>
              <a:tr h="543070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en-GB" sz="2400"/>
                        <a:t>2023</a:t>
                      </a:r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/>
                        <a:t>2024</a:t>
                      </a:r>
                    </a:p>
                  </a:txBody>
                  <a:tcPr marL="96012" marR="96012" marT="48006" marB="48006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2025</a:t>
                      </a:r>
                    </a:p>
                  </a:txBody>
                  <a:tcPr marL="96012" marR="96012" marT="48006" marB="48006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353137"/>
                  </a:ext>
                </a:extLst>
              </a:tr>
              <a:tr h="428255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Jan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Feb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Mar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Apr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Maj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Jun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Jul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Aug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Sep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Oct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Nov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Dec</a:t>
                      </a:r>
                    </a:p>
                  </a:txBody>
                  <a:tcPr marL="96012" marR="96012" marT="48006" marB="48006">
                    <a:solidFill>
                      <a:srgbClr val="F7A60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Q1</a:t>
                      </a:r>
                    </a:p>
                  </a:txBody>
                  <a:tcPr marL="96012" marR="96012" marT="48006" marB="48006">
                    <a:solidFill>
                      <a:srgbClr val="BE7E0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Q2</a:t>
                      </a:r>
                    </a:p>
                  </a:txBody>
                  <a:tcPr marL="96012" marR="96012" marT="48006" marB="48006">
                    <a:solidFill>
                      <a:srgbClr val="BE7E0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Q3</a:t>
                      </a:r>
                    </a:p>
                  </a:txBody>
                  <a:tcPr marL="96012" marR="96012" marT="48006" marB="48006">
                    <a:solidFill>
                      <a:srgbClr val="BE7E0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Q4</a:t>
                      </a:r>
                    </a:p>
                  </a:txBody>
                  <a:tcPr marL="96012" marR="96012" marT="48006" marB="48006">
                    <a:solidFill>
                      <a:srgbClr val="BE7E0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96012" marR="96012" marT="48006" marB="48006">
                    <a:solidFill>
                      <a:srgbClr val="178A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7737439"/>
                  </a:ext>
                </a:extLst>
              </a:tr>
              <a:tr h="714423">
                <a:tc>
                  <a:txBody>
                    <a:bodyPr/>
                    <a:lstStyle/>
                    <a:p>
                      <a:r>
                        <a:rPr lang="en-GB" sz="1400"/>
                        <a:t>Lane 1</a:t>
                      </a:r>
                    </a:p>
                  </a:txBody>
                  <a:tcPr marL="96012" marR="96012" marT="48006" marB="48006" vert="vert270"/>
                </a:tc>
                <a:tc>
                  <a:txBody>
                    <a:bodyPr/>
                    <a:lstStyle/>
                    <a:p>
                      <a:endParaRPr lang="en-GB" sz="1300" i="1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/>
                    </a:p>
                  </a:txBody>
                  <a:tcPr marL="96012" marR="96012" marT="48006" marB="48006"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780"/>
                  </a:ext>
                </a:extLst>
              </a:tr>
              <a:tr h="923261">
                <a:tc>
                  <a:txBody>
                    <a:bodyPr/>
                    <a:lstStyle/>
                    <a:p>
                      <a:r>
                        <a:rPr lang="en-GB" sz="1400"/>
                        <a:t>Lane 2</a:t>
                      </a:r>
                    </a:p>
                  </a:txBody>
                  <a:tcPr marL="96012" marR="96012" marT="48006" marB="48006" vert="vert27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i="1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i="1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200"/>
                    </a:p>
                  </a:txBody>
                  <a:tcPr marL="96012" marR="96012" marT="48006" marB="48006">
                    <a:solidFill>
                      <a:srgbClr val="6CBA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rgbClr val="6CBA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365075"/>
                  </a:ext>
                </a:extLst>
              </a:tr>
              <a:tr h="923261">
                <a:tc>
                  <a:txBody>
                    <a:bodyPr/>
                    <a:lstStyle/>
                    <a:p>
                      <a:r>
                        <a:rPr lang="en-GB" sz="1400"/>
                        <a:t>Lane 3</a:t>
                      </a:r>
                    </a:p>
                  </a:txBody>
                  <a:tcPr marL="96012" marR="96012" marT="48006" marB="48006" vert="vert27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200"/>
                    </a:p>
                  </a:txBody>
                  <a:tcPr marL="96012" marR="96012" marT="48006" marB="48006"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200"/>
                    </a:p>
                  </a:txBody>
                  <a:tcPr marL="96012" marR="96012" marT="48006" marB="48006"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73538"/>
                  </a:ext>
                </a:extLst>
              </a:tr>
              <a:tr h="923261">
                <a:tc>
                  <a:txBody>
                    <a:bodyPr/>
                    <a:lstStyle/>
                    <a:p>
                      <a:r>
                        <a:rPr lang="en-GB" sz="1200"/>
                        <a:t>Lane 4</a:t>
                      </a:r>
                    </a:p>
                  </a:txBody>
                  <a:tcPr marL="96012" marR="96012" marT="48006" marB="48006" vert="vert27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rgbClr val="6CBA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rgbClr val="6CBA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954260"/>
                  </a:ext>
                </a:extLst>
              </a:tr>
              <a:tr h="923261">
                <a:tc>
                  <a:txBody>
                    <a:bodyPr/>
                    <a:lstStyle/>
                    <a:p>
                      <a:r>
                        <a:rPr lang="en-GB" sz="1400"/>
                        <a:t>Lane 5</a:t>
                      </a:r>
                    </a:p>
                  </a:txBody>
                  <a:tcPr marL="96012" marR="96012" marT="48006" marB="48006" vert="vert270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C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DC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DC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DC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DC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96012" marR="96012" marT="48006" marB="4800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F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2880608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7D917FFF-645D-D52E-AF59-2F59546530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761360"/>
              </p:ext>
            </p:extLst>
          </p:nvPr>
        </p:nvGraphicFramePr>
        <p:xfrm>
          <a:off x="847725" y="6463978"/>
          <a:ext cx="9058277" cy="3962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552575">
                  <a:extLst>
                    <a:ext uri="{9D8B030D-6E8A-4147-A177-3AD203B41FA5}">
                      <a16:colId xmlns:a16="http://schemas.microsoft.com/office/drawing/2014/main" val="4202801996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1847836663"/>
                    </a:ext>
                  </a:extLst>
                </a:gridCol>
                <a:gridCol w="1647825">
                  <a:extLst>
                    <a:ext uri="{9D8B030D-6E8A-4147-A177-3AD203B41FA5}">
                      <a16:colId xmlns:a16="http://schemas.microsoft.com/office/drawing/2014/main" val="3375227667"/>
                    </a:ext>
                  </a:extLst>
                </a:gridCol>
                <a:gridCol w="1762125">
                  <a:extLst>
                    <a:ext uri="{9D8B030D-6E8A-4147-A177-3AD203B41FA5}">
                      <a16:colId xmlns:a16="http://schemas.microsoft.com/office/drawing/2014/main" val="1511151230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1126121410"/>
                    </a:ext>
                  </a:extLst>
                </a:gridCol>
                <a:gridCol w="514350">
                  <a:extLst>
                    <a:ext uri="{9D8B030D-6E8A-4147-A177-3AD203B41FA5}">
                      <a16:colId xmlns:a16="http://schemas.microsoft.com/office/drawing/2014/main" val="3911913503"/>
                    </a:ext>
                  </a:extLst>
                </a:gridCol>
                <a:gridCol w="561975">
                  <a:extLst>
                    <a:ext uri="{9D8B030D-6E8A-4147-A177-3AD203B41FA5}">
                      <a16:colId xmlns:a16="http://schemas.microsoft.com/office/drawing/2014/main" val="543258185"/>
                    </a:ext>
                  </a:extLst>
                </a:gridCol>
                <a:gridCol w="657227">
                  <a:extLst>
                    <a:ext uri="{9D8B030D-6E8A-4147-A177-3AD203B41FA5}">
                      <a16:colId xmlns:a16="http://schemas.microsoft.com/office/drawing/2014/main" val="1569363677"/>
                    </a:ext>
                  </a:extLst>
                </a:gridCol>
              </a:tblGrid>
              <a:tr h="379182"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23-1</a:t>
                      </a:r>
                      <a:endParaRPr lang="en-SE" sz="9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23-2</a:t>
                      </a:r>
                      <a:endParaRPr lang="en-SE" sz="9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23-3</a:t>
                      </a:r>
                      <a:endParaRPr lang="en-SE" sz="9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23-4</a:t>
                      </a:r>
                      <a:endParaRPr lang="en-SE" sz="9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24-1</a:t>
                      </a:r>
                      <a:endParaRPr lang="en-SE" sz="9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900">
                          <a:solidFill>
                            <a:schemeClr val="tx1"/>
                          </a:solidFill>
                        </a:rPr>
                        <a:t>24-2</a:t>
                      </a:r>
                      <a:endParaRPr lang="en-SE" sz="9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Inc</a:t>
                      </a:r>
                    </a:p>
                    <a:p>
                      <a:pPr algn="ctr"/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24-3</a:t>
                      </a:r>
                      <a:endParaRPr lang="en-SE" sz="10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Inc </a:t>
                      </a:r>
                    </a:p>
                    <a:p>
                      <a:pPr algn="ctr"/>
                      <a:r>
                        <a:rPr lang="en-US" sz="1000">
                          <a:solidFill>
                            <a:schemeClr val="tx1"/>
                          </a:solidFill>
                        </a:rPr>
                        <a:t>24-4</a:t>
                      </a:r>
                      <a:endParaRPr lang="en-SE" sz="10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3837274"/>
                  </a:ext>
                </a:extLst>
              </a:tr>
            </a:tbl>
          </a:graphicData>
        </a:graphic>
      </p:graphicFrame>
      <p:sp>
        <p:nvSpPr>
          <p:cNvPr id="16" name="Arrow: Down 15">
            <a:extLst>
              <a:ext uri="{FF2B5EF4-FFF2-40B4-BE49-F238E27FC236}">
                <a16:creationId xmlns:a16="http://schemas.microsoft.com/office/drawing/2014/main" id="{24594DFF-62B3-100D-B006-8FF97C2F21B3}"/>
              </a:ext>
            </a:extLst>
          </p:cNvPr>
          <p:cNvSpPr/>
          <p:nvPr/>
        </p:nvSpPr>
        <p:spPr>
          <a:xfrm>
            <a:off x="619123" y="288125"/>
            <a:ext cx="453212" cy="936288"/>
          </a:xfrm>
          <a:prstGeom prst="downArrow">
            <a:avLst/>
          </a:prstGeom>
          <a:solidFill>
            <a:srgbClr val="7030A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1600" b="1"/>
              <a:t>Today</a:t>
            </a:r>
            <a:endParaRPr lang="en-SE" sz="1600" b="1"/>
          </a:p>
        </p:txBody>
      </p:sp>
    </p:spTree>
    <p:extLst>
      <p:ext uri="{BB962C8B-B14F-4D97-AF65-F5344CB8AC3E}">
        <p14:creationId xmlns:p14="http://schemas.microsoft.com/office/powerpoint/2010/main" val="271682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 3">
            <a:extLst>
              <a:ext uri="{FF2B5EF4-FFF2-40B4-BE49-F238E27FC236}">
                <a16:creationId xmlns:a16="http://schemas.microsoft.com/office/drawing/2014/main" id="{A486FDA2-B704-BCA4-840B-73A12A2FAE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695089"/>
              </p:ext>
            </p:extLst>
          </p:nvPr>
        </p:nvGraphicFramePr>
        <p:xfrm>
          <a:off x="388640" y="1440964"/>
          <a:ext cx="9755994" cy="39760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1042">
                  <a:extLst>
                    <a:ext uri="{9D8B030D-6E8A-4147-A177-3AD203B41FA5}">
                      <a16:colId xmlns:a16="http://schemas.microsoft.com/office/drawing/2014/main" val="2128402182"/>
                    </a:ext>
                  </a:extLst>
                </a:gridCol>
                <a:gridCol w="683418">
                  <a:extLst>
                    <a:ext uri="{9D8B030D-6E8A-4147-A177-3AD203B41FA5}">
                      <a16:colId xmlns:a16="http://schemas.microsoft.com/office/drawing/2014/main" val="3408040218"/>
                    </a:ext>
                  </a:extLst>
                </a:gridCol>
                <a:gridCol w="696924">
                  <a:extLst>
                    <a:ext uri="{9D8B030D-6E8A-4147-A177-3AD203B41FA5}">
                      <a16:colId xmlns:a16="http://schemas.microsoft.com/office/drawing/2014/main" val="645876379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1353676506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1646070335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3356321893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1727760645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3267807798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3918069636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4022948933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669613063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2997699187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3585108863"/>
                    </a:ext>
                  </a:extLst>
                </a:gridCol>
              </a:tblGrid>
              <a:tr h="418517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Jan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Feb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Apr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Jun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Jul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Aug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Sept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Oct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Nov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Dec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737439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5780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365075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73538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3954260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>
                          <a:solidFill>
                            <a:schemeClr val="tx1"/>
                          </a:solidFill>
                        </a:rPr>
                        <a:t>Increments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824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8311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High level plan</a:t>
            </a:r>
          </a:p>
        </p:txBody>
      </p:sp>
      <p:sp>
        <p:nvSpPr>
          <p:cNvPr id="3" name="Platshållare för bildnummer 2">
            <a:extLst>
              <a:ext uri="{FF2B5EF4-FFF2-40B4-BE49-F238E27FC236}">
                <a16:creationId xmlns:a16="http://schemas.microsoft.com/office/drawing/2014/main" id="{CDB14A51-0835-47B0-97CE-2CAC0D1C9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08999A7-C158-4E24-A206-B83DFA761B1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SE"/>
          </a:p>
        </p:txBody>
      </p:sp>
      <p:graphicFrame>
        <p:nvGraphicFramePr>
          <p:cNvPr id="4" name="Tabell 3"/>
          <p:cNvGraphicFramePr>
            <a:graphicFrameLocks noGrp="1"/>
          </p:cNvGraphicFramePr>
          <p:nvPr/>
        </p:nvGraphicFramePr>
        <p:xfrm>
          <a:off x="550565" y="1930400"/>
          <a:ext cx="10397062" cy="39760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28279">
                  <a:extLst>
                    <a:ext uri="{9D8B030D-6E8A-4147-A177-3AD203B41FA5}">
                      <a16:colId xmlns:a16="http://schemas.microsoft.com/office/drawing/2014/main" val="2128402182"/>
                    </a:ext>
                  </a:extLst>
                </a:gridCol>
                <a:gridCol w="671269">
                  <a:extLst>
                    <a:ext uri="{9D8B030D-6E8A-4147-A177-3AD203B41FA5}">
                      <a16:colId xmlns:a16="http://schemas.microsoft.com/office/drawing/2014/main" val="3408040218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645876379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1353676506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1646070335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3356321893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1727760645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3267807798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3918069636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4022948933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669613063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2997699187"/>
                    </a:ext>
                  </a:extLst>
                </a:gridCol>
                <a:gridCol w="799774">
                  <a:extLst>
                    <a:ext uri="{9D8B030D-6E8A-4147-A177-3AD203B41FA5}">
                      <a16:colId xmlns:a16="http://schemas.microsoft.com/office/drawing/2014/main" val="3585108863"/>
                    </a:ext>
                  </a:extLst>
                </a:gridCol>
              </a:tblGrid>
              <a:tr h="418517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Jan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Feb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Apr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Jun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Jul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Aug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Sept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Oct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Nov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Dec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737439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r>
                        <a:rPr lang="en-GB" sz="1050"/>
                        <a:t>Sales &amp; Marketing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5780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r>
                        <a:rPr lang="en-GB" sz="1050" err="1"/>
                        <a:t>Manufac-turing</a:t>
                      </a:r>
                      <a:r>
                        <a:rPr lang="en-GB" sz="1050"/>
                        <a:t> plant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365075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r>
                        <a:rPr lang="en-GB" sz="1050"/>
                        <a:t>Source &amp; supply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73538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r>
                        <a:rPr lang="en-GB" sz="1050"/>
                        <a:t>External Test</a:t>
                      </a:r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3954260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>
                          <a:solidFill>
                            <a:schemeClr val="tx1"/>
                          </a:solidFill>
                        </a:rPr>
                        <a:t>Increments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824267"/>
                  </a:ext>
                </a:extLst>
              </a:tr>
            </a:tbl>
          </a:graphicData>
        </a:graphic>
      </p:graphicFrame>
      <p:sp>
        <p:nvSpPr>
          <p:cNvPr id="10" name="Pil: femhörning 9">
            <a:extLst>
              <a:ext uri="{FF2B5EF4-FFF2-40B4-BE49-F238E27FC236}">
                <a16:creationId xmlns:a16="http://schemas.microsoft.com/office/drawing/2014/main" id="{A27660C4-5C0A-4EC6-9AC7-4D87165FA8ED}"/>
              </a:ext>
            </a:extLst>
          </p:cNvPr>
          <p:cNvSpPr/>
          <p:nvPr/>
        </p:nvSpPr>
        <p:spPr>
          <a:xfrm>
            <a:off x="2299063" y="3191581"/>
            <a:ext cx="4702423" cy="444711"/>
          </a:xfrm>
          <a:prstGeom prst="homePlat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Prototype manufacturing</a:t>
            </a:r>
          </a:p>
        </p:txBody>
      </p:sp>
      <p:sp>
        <p:nvSpPr>
          <p:cNvPr id="11" name="Pil: femhörning 10">
            <a:extLst>
              <a:ext uri="{FF2B5EF4-FFF2-40B4-BE49-F238E27FC236}">
                <a16:creationId xmlns:a16="http://schemas.microsoft.com/office/drawing/2014/main" id="{CEF576A4-0A70-460B-B0D9-675CDDDBAE57}"/>
              </a:ext>
            </a:extLst>
          </p:cNvPr>
          <p:cNvSpPr/>
          <p:nvPr/>
        </p:nvSpPr>
        <p:spPr>
          <a:xfrm>
            <a:off x="7611403" y="4621843"/>
            <a:ext cx="1022350" cy="444711"/>
          </a:xfrm>
          <a:prstGeom prst="homePlate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/>
              <a:t>Type approval</a:t>
            </a:r>
          </a:p>
        </p:txBody>
      </p:sp>
      <p:sp>
        <p:nvSpPr>
          <p:cNvPr id="13" name="Pil: femhörning 12">
            <a:extLst>
              <a:ext uri="{FF2B5EF4-FFF2-40B4-BE49-F238E27FC236}">
                <a16:creationId xmlns:a16="http://schemas.microsoft.com/office/drawing/2014/main" id="{ADA522B1-1157-42FA-8631-3E4050D02EEB}"/>
              </a:ext>
            </a:extLst>
          </p:cNvPr>
          <p:cNvSpPr/>
          <p:nvPr/>
        </p:nvSpPr>
        <p:spPr>
          <a:xfrm>
            <a:off x="8593997" y="3194739"/>
            <a:ext cx="2721703" cy="444711"/>
          </a:xfrm>
          <a:prstGeom prst="homePlat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Mass production</a:t>
            </a:r>
          </a:p>
        </p:txBody>
      </p:sp>
      <p:sp>
        <p:nvSpPr>
          <p:cNvPr id="16" name="Pratbubbla: rektangel med rundade hörn 15">
            <a:extLst>
              <a:ext uri="{FF2B5EF4-FFF2-40B4-BE49-F238E27FC236}">
                <a16:creationId xmlns:a16="http://schemas.microsoft.com/office/drawing/2014/main" id="{09A0CCCC-6A70-4746-B7CE-EFE4FA10980F}"/>
              </a:ext>
            </a:extLst>
          </p:cNvPr>
          <p:cNvSpPr/>
          <p:nvPr/>
        </p:nvSpPr>
        <p:spPr>
          <a:xfrm>
            <a:off x="10990037" y="1743593"/>
            <a:ext cx="1098712" cy="637259"/>
          </a:xfrm>
          <a:prstGeom prst="wedgeRoundRectCallout">
            <a:avLst>
              <a:gd name="adj1" fmla="val -83562"/>
              <a:gd name="adj2" fmla="val 83946"/>
              <a:gd name="adj3" fmla="val 16667"/>
            </a:avLst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Release</a:t>
            </a:r>
          </a:p>
        </p:txBody>
      </p:sp>
      <p:sp>
        <p:nvSpPr>
          <p:cNvPr id="18" name="Pil: femhörning 17">
            <a:extLst>
              <a:ext uri="{FF2B5EF4-FFF2-40B4-BE49-F238E27FC236}">
                <a16:creationId xmlns:a16="http://schemas.microsoft.com/office/drawing/2014/main" id="{E96B1222-180D-4E41-8107-B3CD901246DF}"/>
              </a:ext>
            </a:extLst>
          </p:cNvPr>
          <p:cNvSpPr/>
          <p:nvPr/>
        </p:nvSpPr>
        <p:spPr>
          <a:xfrm>
            <a:off x="6432620" y="4621842"/>
            <a:ext cx="1136373" cy="444711"/>
          </a:xfrm>
          <a:prstGeom prst="homePlate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/>
              <a:t>Environmental</a:t>
            </a:r>
          </a:p>
          <a:p>
            <a:pPr algn="ctr"/>
            <a:r>
              <a:rPr lang="en-US" sz="900"/>
              <a:t>tests</a:t>
            </a:r>
          </a:p>
        </p:txBody>
      </p:sp>
      <p:sp>
        <p:nvSpPr>
          <p:cNvPr id="19" name="Pil: femhörning 18">
            <a:extLst>
              <a:ext uri="{FF2B5EF4-FFF2-40B4-BE49-F238E27FC236}">
                <a16:creationId xmlns:a16="http://schemas.microsoft.com/office/drawing/2014/main" id="{81F26568-F37F-4F13-8DBA-6A7C025FEBE2}"/>
              </a:ext>
            </a:extLst>
          </p:cNvPr>
          <p:cNvSpPr/>
          <p:nvPr/>
        </p:nvSpPr>
        <p:spPr>
          <a:xfrm>
            <a:off x="5238572" y="4624105"/>
            <a:ext cx="1194048" cy="444711"/>
          </a:xfrm>
          <a:prstGeom prst="homePlate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/>
              <a:t>Pre-type approval</a:t>
            </a:r>
          </a:p>
        </p:txBody>
      </p:sp>
      <p:sp>
        <p:nvSpPr>
          <p:cNvPr id="20" name="Pratbubbla: rektangel med rundade hörn 19">
            <a:extLst>
              <a:ext uri="{FF2B5EF4-FFF2-40B4-BE49-F238E27FC236}">
                <a16:creationId xmlns:a16="http://schemas.microsoft.com/office/drawing/2014/main" id="{A66DD470-43D9-4024-919F-2F2FADDDEE16}"/>
              </a:ext>
            </a:extLst>
          </p:cNvPr>
          <p:cNvSpPr/>
          <p:nvPr/>
        </p:nvSpPr>
        <p:spPr>
          <a:xfrm>
            <a:off x="5875866" y="2667000"/>
            <a:ext cx="1125620" cy="274500"/>
          </a:xfrm>
          <a:prstGeom prst="wedgeRoundRectCallout">
            <a:avLst>
              <a:gd name="adj1" fmla="val -22682"/>
              <a:gd name="adj2" fmla="val 124135"/>
              <a:gd name="adj3" fmla="val 16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/>
              <a:t>Order hard-tools</a:t>
            </a:r>
          </a:p>
        </p:txBody>
      </p:sp>
      <p:sp>
        <p:nvSpPr>
          <p:cNvPr id="21" name="Pil: femhörning 20">
            <a:extLst>
              <a:ext uri="{FF2B5EF4-FFF2-40B4-BE49-F238E27FC236}">
                <a16:creationId xmlns:a16="http://schemas.microsoft.com/office/drawing/2014/main" id="{4BF4C957-96ED-44A3-979B-EC45710592E8}"/>
              </a:ext>
            </a:extLst>
          </p:cNvPr>
          <p:cNvSpPr/>
          <p:nvPr/>
        </p:nvSpPr>
        <p:spPr>
          <a:xfrm>
            <a:off x="2936322" y="4621842"/>
            <a:ext cx="1142668" cy="444711"/>
          </a:xfrm>
          <a:prstGeom prst="homePlate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/>
              <a:t>Environmental</a:t>
            </a:r>
          </a:p>
          <a:p>
            <a:pPr algn="ctr"/>
            <a:r>
              <a:rPr lang="en-US" sz="900"/>
              <a:t>tests</a:t>
            </a:r>
          </a:p>
        </p:txBody>
      </p:sp>
      <p:sp>
        <p:nvSpPr>
          <p:cNvPr id="22" name="Pil: femhörning 21">
            <a:extLst>
              <a:ext uri="{FF2B5EF4-FFF2-40B4-BE49-F238E27FC236}">
                <a16:creationId xmlns:a16="http://schemas.microsoft.com/office/drawing/2014/main" id="{E152127A-93B8-443E-B5FE-9F9A5045918D}"/>
              </a:ext>
            </a:extLst>
          </p:cNvPr>
          <p:cNvSpPr/>
          <p:nvPr/>
        </p:nvSpPr>
        <p:spPr>
          <a:xfrm>
            <a:off x="1511424" y="3904905"/>
            <a:ext cx="1557236" cy="444711"/>
          </a:xfrm>
          <a:prstGeom prst="homePlat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/>
              <a:t>Find contractors</a:t>
            </a:r>
          </a:p>
        </p:txBody>
      </p:sp>
      <p:sp>
        <p:nvSpPr>
          <p:cNvPr id="23" name="Pil: femhörning 22">
            <a:extLst>
              <a:ext uri="{FF2B5EF4-FFF2-40B4-BE49-F238E27FC236}">
                <a16:creationId xmlns:a16="http://schemas.microsoft.com/office/drawing/2014/main" id="{A2E28D12-4929-4CDF-B8C3-FBB2C38CCD18}"/>
              </a:ext>
            </a:extLst>
          </p:cNvPr>
          <p:cNvSpPr/>
          <p:nvPr/>
        </p:nvSpPr>
        <p:spPr>
          <a:xfrm>
            <a:off x="6165855" y="3904905"/>
            <a:ext cx="1557236" cy="444711"/>
          </a:xfrm>
          <a:prstGeom prst="homePlat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/>
              <a:t>Risk order components</a:t>
            </a:r>
          </a:p>
        </p:txBody>
      </p:sp>
      <p:sp>
        <p:nvSpPr>
          <p:cNvPr id="24" name="Pil: femhörning 23">
            <a:extLst>
              <a:ext uri="{FF2B5EF4-FFF2-40B4-BE49-F238E27FC236}">
                <a16:creationId xmlns:a16="http://schemas.microsoft.com/office/drawing/2014/main" id="{7C299458-5BB9-4420-82C4-7D167B9BB465}"/>
              </a:ext>
            </a:extLst>
          </p:cNvPr>
          <p:cNvSpPr/>
          <p:nvPr/>
        </p:nvSpPr>
        <p:spPr>
          <a:xfrm>
            <a:off x="7777992" y="3931052"/>
            <a:ext cx="3537708" cy="444711"/>
          </a:xfrm>
          <a:prstGeom prst="homePlat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/>
              <a:t>Order on forecast</a:t>
            </a:r>
          </a:p>
        </p:txBody>
      </p:sp>
      <p:sp>
        <p:nvSpPr>
          <p:cNvPr id="26" name="Pil: sparr 25">
            <a:extLst>
              <a:ext uri="{FF2B5EF4-FFF2-40B4-BE49-F238E27FC236}">
                <a16:creationId xmlns:a16="http://schemas.microsoft.com/office/drawing/2014/main" id="{93CF8DD3-F1A0-413A-8A93-78365AE32F0C}"/>
              </a:ext>
            </a:extLst>
          </p:cNvPr>
          <p:cNvSpPr/>
          <p:nvPr/>
        </p:nvSpPr>
        <p:spPr>
          <a:xfrm>
            <a:off x="6782541" y="3191581"/>
            <a:ext cx="1748014" cy="438835"/>
          </a:xfrm>
          <a:prstGeom prst="chevron">
            <a:avLst/>
          </a:prstGeom>
          <a:noFill/>
          <a:ln w="19050" cap="flat" cmpd="sng" algn="ctr">
            <a:solidFill>
              <a:schemeClr val="accent4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Pil: sparr 26">
            <a:extLst>
              <a:ext uri="{FF2B5EF4-FFF2-40B4-BE49-F238E27FC236}">
                <a16:creationId xmlns:a16="http://schemas.microsoft.com/office/drawing/2014/main" id="{A3203EEC-728C-476E-9C9A-8BA55A43733C}"/>
              </a:ext>
            </a:extLst>
          </p:cNvPr>
          <p:cNvSpPr/>
          <p:nvPr/>
        </p:nvSpPr>
        <p:spPr>
          <a:xfrm>
            <a:off x="2788920" y="3907842"/>
            <a:ext cx="3322034" cy="438835"/>
          </a:xfrm>
          <a:prstGeom prst="chevron">
            <a:avLst/>
          </a:prstGeom>
          <a:noFill/>
          <a:ln w="19050" cap="flat" cmpd="sng" algn="ctr">
            <a:solidFill>
              <a:schemeClr val="accent2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2" name="Pratbubbla: rektangel med rundade hörn 31">
            <a:extLst>
              <a:ext uri="{FF2B5EF4-FFF2-40B4-BE49-F238E27FC236}">
                <a16:creationId xmlns:a16="http://schemas.microsoft.com/office/drawing/2014/main" id="{BABB4E90-5BF7-4676-9ED1-35EDDC0F42FB}"/>
              </a:ext>
            </a:extLst>
          </p:cNvPr>
          <p:cNvSpPr/>
          <p:nvPr/>
        </p:nvSpPr>
        <p:spPr>
          <a:xfrm>
            <a:off x="3422083" y="1591377"/>
            <a:ext cx="1027854" cy="274500"/>
          </a:xfrm>
          <a:prstGeom prst="wedgeRoundRectCallout">
            <a:avLst>
              <a:gd name="adj1" fmla="val -50321"/>
              <a:gd name="adj2" fmla="val 285841"/>
              <a:gd name="adj3" fmla="val 16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lt1"/>
                </a:solidFill>
              </a:rPr>
              <a:t>Investor demo</a:t>
            </a:r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60DC8CE2-F205-4252-8FBD-984426123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424" y="4777161"/>
            <a:ext cx="9743724" cy="1414717"/>
          </a:xfrm>
          <a:prstGeom prst="rect">
            <a:avLst/>
          </a:prstGeom>
        </p:spPr>
      </p:pic>
      <p:sp>
        <p:nvSpPr>
          <p:cNvPr id="17" name="Pratbubbla: rektangel med rundade hörn 16">
            <a:extLst>
              <a:ext uri="{FF2B5EF4-FFF2-40B4-BE49-F238E27FC236}">
                <a16:creationId xmlns:a16="http://schemas.microsoft.com/office/drawing/2014/main" id="{154AC204-2C31-4834-ACD5-B4FBD2C822D6}"/>
              </a:ext>
            </a:extLst>
          </p:cNvPr>
          <p:cNvSpPr/>
          <p:nvPr/>
        </p:nvSpPr>
        <p:spPr>
          <a:xfrm>
            <a:off x="8639344" y="4294866"/>
            <a:ext cx="1107630" cy="236215"/>
          </a:xfrm>
          <a:prstGeom prst="wedgeRoundRectCallout">
            <a:avLst>
              <a:gd name="adj1" fmla="val -53308"/>
              <a:gd name="adj2" fmla="val 145628"/>
              <a:gd name="adj3" fmla="val 16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/>
              <a:t>CE certification</a:t>
            </a:r>
          </a:p>
        </p:txBody>
      </p:sp>
      <p:sp>
        <p:nvSpPr>
          <p:cNvPr id="28" name="textruta 27">
            <a:extLst>
              <a:ext uri="{FF2B5EF4-FFF2-40B4-BE49-F238E27FC236}">
                <a16:creationId xmlns:a16="http://schemas.microsoft.com/office/drawing/2014/main" id="{12F56A14-8049-48D3-BA0C-EF357A2F8BF1}"/>
              </a:ext>
            </a:extLst>
          </p:cNvPr>
          <p:cNvSpPr txBox="1"/>
          <p:nvPr/>
        </p:nvSpPr>
        <p:spPr>
          <a:xfrm>
            <a:off x="6806163" y="47953"/>
            <a:ext cx="2858390" cy="173664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en-US" sz="1200" b="1" dirty="0">
                <a:cs typeface="Calibri" panose="020F0502020204030204" pitchFamily="34" charset="0"/>
              </a:rPr>
              <a:t>Main Message</a:t>
            </a:r>
          </a:p>
          <a:p>
            <a:pPr marL="228600" indent="-228600">
              <a:buAutoNum type="arabicPeriod"/>
            </a:pPr>
            <a:r>
              <a:rPr lang="en-US" sz="1200" dirty="0">
                <a:cs typeface="Calibri" panose="020F0502020204030204" pitchFamily="34" charset="0"/>
              </a:rPr>
              <a:t>Often a few non-negotiable milestones (black bubbles).</a:t>
            </a:r>
          </a:p>
          <a:p>
            <a:pPr marL="228600" indent="-228600">
              <a:buAutoNum type="arabicPeriod"/>
            </a:pPr>
            <a:r>
              <a:rPr lang="en-US" sz="1200" dirty="0">
                <a:cs typeface="Calibri" panose="020F0502020204030204" pitchFamily="34" charset="0"/>
              </a:rPr>
              <a:t>It's often useful to do the plan with rows for the big external dependencies.</a:t>
            </a:r>
          </a:p>
          <a:p>
            <a:pPr marL="228600" indent="-228600">
              <a:buAutoNum type="arabicPeriod"/>
            </a:pPr>
            <a:r>
              <a:rPr lang="en-US" sz="1200" dirty="0">
                <a:cs typeface="Calibri" panose="020F0502020204030204" pitchFamily="34" charset="0"/>
              </a:rPr>
              <a:t>Don't add more details, they will change anyway!</a:t>
            </a:r>
          </a:p>
        </p:txBody>
      </p:sp>
      <p:pic>
        <p:nvPicPr>
          <p:cNvPr id="33" name="Bildobjekt 32">
            <a:extLst>
              <a:ext uri="{FF2B5EF4-FFF2-40B4-BE49-F238E27FC236}">
                <a16:creationId xmlns:a16="http://schemas.microsoft.com/office/drawing/2014/main" id="{CA233CE3-4ACB-40C6-966B-F63E7BF536A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037" y="6299952"/>
            <a:ext cx="552450" cy="552450"/>
          </a:xfrm>
          <a:prstGeom prst="rect">
            <a:avLst/>
          </a:prstGeom>
        </p:spPr>
      </p:pic>
      <p:pic>
        <p:nvPicPr>
          <p:cNvPr id="34" name="Picture 4">
            <a:extLst>
              <a:ext uri="{FF2B5EF4-FFF2-40B4-BE49-F238E27FC236}">
                <a16:creationId xmlns:a16="http://schemas.microsoft.com/office/drawing/2014/main" id="{D9824030-1E8F-42F6-877D-7273B59483F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8EBE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639550" y="6305550"/>
            <a:ext cx="552450" cy="552450"/>
          </a:xfrm>
          <a:prstGeom prst="rect">
            <a:avLst/>
          </a:prstGeom>
        </p:spPr>
      </p:pic>
      <p:sp>
        <p:nvSpPr>
          <p:cNvPr id="29" name="Rektangel 28">
            <a:hlinkClick r:id="rId6" action="ppaction://hlinksldjump"/>
            <a:extLst>
              <a:ext uri="{FF2B5EF4-FFF2-40B4-BE49-F238E27FC236}">
                <a16:creationId xmlns:a16="http://schemas.microsoft.com/office/drawing/2014/main" id="{54DF60B3-F1C0-4E3D-A7F2-15ABA95E298C}"/>
              </a:ext>
            </a:extLst>
          </p:cNvPr>
          <p:cNvSpPr/>
          <p:nvPr/>
        </p:nvSpPr>
        <p:spPr>
          <a:xfrm>
            <a:off x="0" y="6484947"/>
            <a:ext cx="437566" cy="373053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46AE374-80EA-4FD1-9701-EF78205C9AD2}"/>
              </a:ext>
            </a:extLst>
          </p:cNvPr>
          <p:cNvGrpSpPr/>
          <p:nvPr/>
        </p:nvGrpSpPr>
        <p:grpSpPr>
          <a:xfrm>
            <a:off x="2530343" y="5893974"/>
            <a:ext cx="7296058" cy="458562"/>
            <a:chOff x="2530343" y="5893974"/>
            <a:chExt cx="7296058" cy="458562"/>
          </a:xfrm>
        </p:grpSpPr>
        <p:pic>
          <p:nvPicPr>
            <p:cNvPr id="7" name="Graphic 6" descr="Customer review with solid fill">
              <a:extLst>
                <a:ext uri="{FF2B5EF4-FFF2-40B4-BE49-F238E27FC236}">
                  <a16:creationId xmlns:a16="http://schemas.microsoft.com/office/drawing/2014/main" id="{FB59FB93-3C59-40F5-A4E3-9758F3BB6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530343" y="5893975"/>
              <a:ext cx="405978" cy="405978"/>
            </a:xfrm>
            <a:prstGeom prst="rect">
              <a:avLst/>
            </a:prstGeom>
          </p:spPr>
        </p:pic>
        <p:pic>
          <p:nvPicPr>
            <p:cNvPr id="36" name="Graphic 35" descr="Customer review with solid fill">
              <a:extLst>
                <a:ext uri="{FF2B5EF4-FFF2-40B4-BE49-F238E27FC236}">
                  <a16:creationId xmlns:a16="http://schemas.microsoft.com/office/drawing/2014/main" id="{F71F623E-C072-47B4-8154-487425B096B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391603" y="5893974"/>
              <a:ext cx="405978" cy="405978"/>
            </a:xfrm>
            <a:prstGeom prst="rect">
              <a:avLst/>
            </a:prstGeom>
          </p:spPr>
        </p:pic>
        <p:pic>
          <p:nvPicPr>
            <p:cNvPr id="37" name="Graphic 36" descr="Customer review with solid fill">
              <a:extLst>
                <a:ext uri="{FF2B5EF4-FFF2-40B4-BE49-F238E27FC236}">
                  <a16:creationId xmlns:a16="http://schemas.microsoft.com/office/drawing/2014/main" id="{02A4D853-7287-477C-B1B7-F5E4C6C943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252863" y="5936400"/>
              <a:ext cx="405978" cy="405978"/>
            </a:xfrm>
            <a:prstGeom prst="rect">
              <a:avLst/>
            </a:prstGeom>
          </p:spPr>
        </p:pic>
        <p:pic>
          <p:nvPicPr>
            <p:cNvPr id="38" name="Graphic 37" descr="Customer review with solid fill">
              <a:extLst>
                <a:ext uri="{FF2B5EF4-FFF2-40B4-BE49-F238E27FC236}">
                  <a16:creationId xmlns:a16="http://schemas.microsoft.com/office/drawing/2014/main" id="{6B96BAB1-A3AC-48DF-8978-DB41D448C55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114123" y="5936399"/>
              <a:ext cx="405978" cy="405978"/>
            </a:xfrm>
            <a:prstGeom prst="rect">
              <a:avLst/>
            </a:prstGeom>
          </p:spPr>
        </p:pic>
        <p:pic>
          <p:nvPicPr>
            <p:cNvPr id="39" name="Graphic 38" descr="Customer review with solid fill">
              <a:extLst>
                <a:ext uri="{FF2B5EF4-FFF2-40B4-BE49-F238E27FC236}">
                  <a16:creationId xmlns:a16="http://schemas.microsoft.com/office/drawing/2014/main" id="{A344E20E-2CA6-4B30-A181-BE7DF00E8B9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975383" y="5916079"/>
              <a:ext cx="405978" cy="405978"/>
            </a:xfrm>
            <a:prstGeom prst="rect">
              <a:avLst/>
            </a:prstGeom>
          </p:spPr>
        </p:pic>
        <p:pic>
          <p:nvPicPr>
            <p:cNvPr id="40" name="Graphic 39" descr="Customer review with solid fill">
              <a:extLst>
                <a:ext uri="{FF2B5EF4-FFF2-40B4-BE49-F238E27FC236}">
                  <a16:creationId xmlns:a16="http://schemas.microsoft.com/office/drawing/2014/main" id="{4F550272-E0E7-4E9B-BF78-59CE4E75BEB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806163" y="5946558"/>
              <a:ext cx="405978" cy="405978"/>
            </a:xfrm>
            <a:prstGeom prst="rect">
              <a:avLst/>
            </a:prstGeom>
          </p:spPr>
        </p:pic>
        <p:pic>
          <p:nvPicPr>
            <p:cNvPr id="41" name="Graphic 40" descr="Customer review with solid fill">
              <a:extLst>
                <a:ext uri="{FF2B5EF4-FFF2-40B4-BE49-F238E27FC236}">
                  <a16:creationId xmlns:a16="http://schemas.microsoft.com/office/drawing/2014/main" id="{C6A2AEE4-C607-42D4-BC78-E5D871EAF4C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732737" y="5928040"/>
              <a:ext cx="405978" cy="405978"/>
            </a:xfrm>
            <a:prstGeom prst="rect">
              <a:avLst/>
            </a:prstGeom>
          </p:spPr>
        </p:pic>
        <p:pic>
          <p:nvPicPr>
            <p:cNvPr id="42" name="Graphic 41" descr="Customer review with solid fill">
              <a:extLst>
                <a:ext uri="{FF2B5EF4-FFF2-40B4-BE49-F238E27FC236}">
                  <a16:creationId xmlns:a16="http://schemas.microsoft.com/office/drawing/2014/main" id="{C2A2E853-FFF2-4F57-9531-D128408FC5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593997" y="5928039"/>
              <a:ext cx="405978" cy="405978"/>
            </a:xfrm>
            <a:prstGeom prst="rect">
              <a:avLst/>
            </a:prstGeom>
          </p:spPr>
        </p:pic>
        <p:pic>
          <p:nvPicPr>
            <p:cNvPr id="43" name="Graphic 42" descr="Customer review with solid fill">
              <a:extLst>
                <a:ext uri="{FF2B5EF4-FFF2-40B4-BE49-F238E27FC236}">
                  <a16:creationId xmlns:a16="http://schemas.microsoft.com/office/drawing/2014/main" id="{8C7255EA-AA0C-4DB7-97B2-76223D00908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420423" y="5936399"/>
              <a:ext cx="405978" cy="405978"/>
            </a:xfrm>
            <a:prstGeom prst="rect">
              <a:avLst/>
            </a:prstGeom>
          </p:spPr>
        </p:pic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95C0D99C-E21F-4098-92B1-B78D3DF7C72D}"/>
              </a:ext>
            </a:extLst>
          </p:cNvPr>
          <p:cNvSpPr txBox="1"/>
          <p:nvPr/>
        </p:nvSpPr>
        <p:spPr>
          <a:xfrm>
            <a:off x="932885" y="5980270"/>
            <a:ext cx="10475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600">
                <a:latin typeface="Calibri" panose="020F0502020204030204" pitchFamily="34" charset="0"/>
                <a:cs typeface="Calibri" panose="020F0502020204030204" pitchFamily="34" charset="0"/>
              </a:rPr>
              <a:t>Customer: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D9A7F3C-8FF0-42A6-B1A4-4938FE749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Scrum for hardware training</a:t>
            </a:r>
          </a:p>
        </p:txBody>
      </p:sp>
    </p:spTree>
    <p:extLst>
      <p:ext uri="{BB962C8B-B14F-4D97-AF65-F5344CB8AC3E}">
        <p14:creationId xmlns:p14="http://schemas.microsoft.com/office/powerpoint/2010/main" val="21837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19D182B-4E8D-4978-A1F9-5DA4411A82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45" t="7468" r="7742" b="22241"/>
          <a:stretch/>
        </p:blipFill>
        <p:spPr>
          <a:xfrm>
            <a:off x="1772765" y="3873500"/>
            <a:ext cx="8242300" cy="260483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3684BD-0D1D-4FB9-9F09-482E059B23F7}"/>
              </a:ext>
            </a:extLst>
          </p:cNvPr>
          <p:cNvSpPr txBox="1"/>
          <p:nvPr/>
        </p:nvSpPr>
        <p:spPr>
          <a:xfrm>
            <a:off x="7777694" y="1193032"/>
            <a:ext cx="4102430" cy="1077218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sv-SE" sz="1600" b="1">
                <a:latin typeface="Calibri" panose="020F0502020204030204" pitchFamily="34" charset="0"/>
                <a:cs typeface="Calibri" panose="020F0502020204030204" pitchFamily="34" charset="0"/>
              </a:rPr>
              <a:t>Step 1</a:t>
            </a:r>
            <a:r>
              <a:rPr lang="sv-SE" sz="1600">
                <a:latin typeface="Calibri" panose="020F0502020204030204" pitchFamily="34" charset="0"/>
                <a:cs typeface="Calibri" panose="020F0502020204030204" pitchFamily="34" charset="0"/>
              </a:rPr>
              <a:t> Work backwards and find the latest point where you go from Complicated to Complex. This is the last responsible moment to stop adding features.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C4DCF76C-6EAE-41FE-B3F7-B18AB56E28CF}"/>
              </a:ext>
            </a:extLst>
          </p:cNvPr>
          <p:cNvCxnSpPr>
            <a:cxnSpLocks/>
          </p:cNvCxnSpPr>
          <p:nvPr/>
        </p:nvCxnSpPr>
        <p:spPr>
          <a:xfrm>
            <a:off x="7861059" y="2270250"/>
            <a:ext cx="0" cy="2378210"/>
          </a:xfrm>
          <a:prstGeom prst="straightConnector1">
            <a:avLst/>
          </a:prstGeom>
          <a:ln w="38100">
            <a:headEnd type="oval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C6AC7FB3-0EB0-4215-B2F3-6F40D685DA70}"/>
              </a:ext>
            </a:extLst>
          </p:cNvPr>
          <p:cNvSpPr txBox="1"/>
          <p:nvPr/>
        </p:nvSpPr>
        <p:spPr>
          <a:xfrm>
            <a:off x="1358348" y="1302353"/>
            <a:ext cx="6321288" cy="5232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sv-SE" sz="1400" b="1" dirty="0">
                <a:latin typeface="Calibri" panose="020F0502020204030204" pitchFamily="34" charset="0"/>
                <a:cs typeface="Calibri" panose="020F0502020204030204" pitchFamily="34" charset="0"/>
              </a:rPr>
              <a:t>Step 2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Continue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working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backwards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until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find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the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earliest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point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where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free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from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constraints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is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eqivalent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where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the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”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critical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line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” starts.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7B6AC774-2D33-461B-8FC2-05CF4AA986BF}"/>
              </a:ext>
            </a:extLst>
          </p:cNvPr>
          <p:cNvCxnSpPr>
            <a:cxnSpLocks/>
          </p:cNvCxnSpPr>
          <p:nvPr/>
        </p:nvCxnSpPr>
        <p:spPr>
          <a:xfrm>
            <a:off x="5981700" y="1825573"/>
            <a:ext cx="0" cy="2616869"/>
          </a:xfrm>
          <a:prstGeom prst="straightConnector1">
            <a:avLst/>
          </a:prstGeom>
          <a:ln w="38100">
            <a:solidFill>
              <a:srgbClr val="C00000"/>
            </a:solidFill>
            <a:headEnd type="oval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54CC0CEA-F1E1-4CFA-BEC6-94B328FDDBF6}"/>
              </a:ext>
            </a:extLst>
          </p:cNvPr>
          <p:cNvSpPr/>
          <p:nvPr/>
        </p:nvSpPr>
        <p:spPr>
          <a:xfrm>
            <a:off x="6089138" y="2910719"/>
            <a:ext cx="1669402" cy="851077"/>
          </a:xfrm>
          <a:prstGeom prst="rect">
            <a:avLst/>
          </a:prstGeom>
          <a:solidFill>
            <a:srgbClr val="C00000"/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/>
              <a:t>Complex development, </a:t>
            </a:r>
          </a:p>
          <a:p>
            <a:pPr algn="ctr"/>
            <a:r>
              <a:rPr lang="sv-SE" sz="1400"/>
              <a:t>some constraints / commitments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F8A36722-4DD7-4A24-96D0-0F472A94E1D1}"/>
              </a:ext>
            </a:extLst>
          </p:cNvPr>
          <p:cNvSpPr/>
          <p:nvPr/>
        </p:nvSpPr>
        <p:spPr>
          <a:xfrm>
            <a:off x="2646573" y="2925845"/>
            <a:ext cx="3258927" cy="851077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/>
              <a:t>Complex development, </a:t>
            </a:r>
          </a:p>
          <a:p>
            <a:pPr algn="ctr"/>
            <a:r>
              <a:rPr lang="sv-SE" sz="1400"/>
              <a:t>no constraints / commitments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E6D28E2-1203-40BB-8432-9211384BD44F}"/>
              </a:ext>
            </a:extLst>
          </p:cNvPr>
          <p:cNvSpPr/>
          <p:nvPr/>
        </p:nvSpPr>
        <p:spPr>
          <a:xfrm>
            <a:off x="7986657" y="2910719"/>
            <a:ext cx="2233777" cy="851077"/>
          </a:xfrm>
          <a:prstGeom prst="rect">
            <a:avLst/>
          </a:prstGeom>
          <a:solidFill>
            <a:srgbClr val="273480"/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/>
              <a:t>Complicated development</a:t>
            </a:r>
          </a:p>
          <a:p>
            <a:pPr algn="ctr"/>
            <a:r>
              <a:rPr lang="sv-SE" sz="1400"/>
              <a:t>Complex manufacturing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4588D3DE-8019-4CA6-8B32-B60F836C1AAC}"/>
              </a:ext>
            </a:extLst>
          </p:cNvPr>
          <p:cNvSpPr/>
          <p:nvPr/>
        </p:nvSpPr>
        <p:spPr>
          <a:xfrm>
            <a:off x="10256049" y="2908653"/>
            <a:ext cx="1451687" cy="851077"/>
          </a:xfrm>
          <a:prstGeom prst="rect">
            <a:avLst/>
          </a:prstGeom>
          <a:solidFill>
            <a:srgbClr val="273480"/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err="1"/>
              <a:t>Complicated</a:t>
            </a:r>
            <a:r>
              <a:rPr lang="sv-SE" sz="1400"/>
              <a:t> </a:t>
            </a:r>
            <a:r>
              <a:rPr lang="sv-SE" sz="1400" err="1"/>
              <a:t>manufacturing</a:t>
            </a:r>
            <a:endParaRPr lang="sv-SE" sz="14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7639AB7-65D5-4BED-B351-E6DD3E7F8B77}"/>
              </a:ext>
            </a:extLst>
          </p:cNvPr>
          <p:cNvSpPr txBox="1"/>
          <p:nvPr/>
        </p:nvSpPr>
        <p:spPr>
          <a:xfrm>
            <a:off x="808275" y="1928656"/>
            <a:ext cx="4087275" cy="738664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v-SE" sz="1400" b="1" dirty="0">
                <a:latin typeface="Calibri" panose="020F0502020204030204" pitchFamily="34" charset="0"/>
                <a:cs typeface="Calibri" panose="020F0502020204030204" pitchFamily="34" charset="0"/>
              </a:rPr>
              <a:t>Step 3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Allow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yourselves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iterate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freely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up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until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the ”last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responsible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moment” and lock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contraints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along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the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way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 as </a:t>
            </a:r>
            <a:r>
              <a:rPr lang="sv-SE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needed</a:t>
            </a:r>
            <a:r>
              <a:rPr lang="sv-SE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A6D1191-AE6B-4958-BD59-7444C738B6B0}"/>
              </a:ext>
            </a:extLst>
          </p:cNvPr>
          <p:cNvCxnSpPr>
            <a:cxnSpLocks/>
          </p:cNvCxnSpPr>
          <p:nvPr/>
        </p:nvCxnSpPr>
        <p:spPr>
          <a:xfrm>
            <a:off x="3755680" y="2667320"/>
            <a:ext cx="0" cy="241333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headEnd type="oval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2">
            <a:extLst>
              <a:ext uri="{FF2B5EF4-FFF2-40B4-BE49-F238E27FC236}">
                <a16:creationId xmlns:a16="http://schemas.microsoft.com/office/drawing/2014/main" id="{6424F746-675D-4C88-BD8C-F49DBE053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Backwards</a:t>
            </a:r>
            <a:r>
              <a:rPr lang="sv-SE" dirty="0"/>
              <a:t>-planning</a:t>
            </a:r>
          </a:p>
        </p:txBody>
      </p:sp>
      <p:pic>
        <p:nvPicPr>
          <p:cNvPr id="17" name="Bildobjekt 32">
            <a:extLst>
              <a:ext uri="{FF2B5EF4-FFF2-40B4-BE49-F238E27FC236}">
                <a16:creationId xmlns:a16="http://schemas.microsoft.com/office/drawing/2014/main" id="{652E1025-65B3-4B99-93FD-6167B688369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9550" y="6305550"/>
            <a:ext cx="552450" cy="552450"/>
          </a:xfrm>
          <a:prstGeom prst="rect">
            <a:avLst/>
          </a:prstGeom>
        </p:spPr>
      </p:pic>
      <p:sp>
        <p:nvSpPr>
          <p:cNvPr id="16" name="Rektangel 8">
            <a:hlinkClick r:id="rId5" action="ppaction://hlinksldjump"/>
            <a:extLst>
              <a:ext uri="{FF2B5EF4-FFF2-40B4-BE49-F238E27FC236}">
                <a16:creationId xmlns:a16="http://schemas.microsoft.com/office/drawing/2014/main" id="{CB95FE85-B57C-46B8-A4D9-8BD6DF6BE14F}"/>
              </a:ext>
            </a:extLst>
          </p:cNvPr>
          <p:cNvSpPr/>
          <p:nvPr/>
        </p:nvSpPr>
        <p:spPr>
          <a:xfrm>
            <a:off x="0" y="6484947"/>
            <a:ext cx="437566" cy="373053"/>
          </a:xfrm>
          <a:prstGeom prst="rect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A0AC2DD-FFB5-4B22-A098-5B7765AD2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Scrum for hardware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A9B9C-D758-4E28-9983-5C9AAC3D3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4A94A-D777-4BFD-A63B-EAA6BEB1E0D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14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9" grpId="0" animBg="1"/>
      <p:bldP spid="61" grpId="0" animBg="1"/>
      <p:bldP spid="62" grpId="0" animBg="1"/>
      <p:bldP spid="63" grpId="0" animBg="1"/>
      <p:bldP spid="64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C332772-D973-45B8-B251-A5A7DA627FB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10806" y="530880"/>
            <a:ext cx="11263313" cy="915988"/>
          </a:xfrm>
        </p:spPr>
        <p:txBody>
          <a:bodyPr/>
          <a:lstStyle/>
          <a:p>
            <a:r>
              <a:rPr lang="sv-SE"/>
              <a:t>Graphical Elements</a:t>
            </a:r>
          </a:p>
        </p:txBody>
      </p:sp>
      <p:sp>
        <p:nvSpPr>
          <p:cNvPr id="8" name="Pil: femhörning 9">
            <a:extLst>
              <a:ext uri="{FF2B5EF4-FFF2-40B4-BE49-F238E27FC236}">
                <a16:creationId xmlns:a16="http://schemas.microsoft.com/office/drawing/2014/main" id="{7D890BE1-9DE2-4284-80D0-72D6ADC665E3}"/>
              </a:ext>
            </a:extLst>
          </p:cNvPr>
          <p:cNvSpPr/>
          <p:nvPr/>
        </p:nvSpPr>
        <p:spPr>
          <a:xfrm>
            <a:off x="2692235" y="2855708"/>
            <a:ext cx="3170389" cy="466947"/>
          </a:xfrm>
          <a:prstGeom prst="homePlat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/>
              <a:t>Lane 2</a:t>
            </a:r>
          </a:p>
        </p:txBody>
      </p:sp>
      <p:sp>
        <p:nvSpPr>
          <p:cNvPr id="12" name="Pil: femhörning 17">
            <a:extLst>
              <a:ext uri="{FF2B5EF4-FFF2-40B4-BE49-F238E27FC236}">
                <a16:creationId xmlns:a16="http://schemas.microsoft.com/office/drawing/2014/main" id="{25C9C30B-D470-4D55-9F8B-30451C8BFF8A}"/>
              </a:ext>
            </a:extLst>
          </p:cNvPr>
          <p:cNvSpPr/>
          <p:nvPr/>
        </p:nvSpPr>
        <p:spPr>
          <a:xfrm>
            <a:off x="2425776" y="4850846"/>
            <a:ext cx="1931620" cy="466947"/>
          </a:xfrm>
          <a:prstGeom prst="homePlate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/>
              <a:t>Lane 4</a:t>
            </a:r>
          </a:p>
        </p:txBody>
      </p:sp>
      <p:sp>
        <p:nvSpPr>
          <p:cNvPr id="15" name="Pil: femhörning 20">
            <a:extLst>
              <a:ext uri="{FF2B5EF4-FFF2-40B4-BE49-F238E27FC236}">
                <a16:creationId xmlns:a16="http://schemas.microsoft.com/office/drawing/2014/main" id="{0A0F4B39-0EDB-4C74-8040-FA93661C94AF}"/>
              </a:ext>
            </a:extLst>
          </p:cNvPr>
          <p:cNvSpPr/>
          <p:nvPr/>
        </p:nvSpPr>
        <p:spPr>
          <a:xfrm>
            <a:off x="3747537" y="3946097"/>
            <a:ext cx="1724983" cy="466947"/>
          </a:xfrm>
          <a:prstGeom prst="homePlat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/>
              <a:t>Lane 3</a:t>
            </a:r>
          </a:p>
        </p:txBody>
      </p:sp>
      <p:sp>
        <p:nvSpPr>
          <p:cNvPr id="21" name="Pratbubbla: rektangel med rundade hörn 30">
            <a:extLst>
              <a:ext uri="{FF2B5EF4-FFF2-40B4-BE49-F238E27FC236}">
                <a16:creationId xmlns:a16="http://schemas.microsoft.com/office/drawing/2014/main" id="{F9B0AA37-8E0D-4F40-AC3E-C404E11114F3}"/>
              </a:ext>
            </a:extLst>
          </p:cNvPr>
          <p:cNvSpPr/>
          <p:nvPr/>
        </p:nvSpPr>
        <p:spPr>
          <a:xfrm>
            <a:off x="6985070" y="1574817"/>
            <a:ext cx="1079248" cy="288225"/>
          </a:xfrm>
          <a:prstGeom prst="wedgeRoundRectCallout">
            <a:avLst>
              <a:gd name="adj1" fmla="val -35020"/>
              <a:gd name="adj2" fmla="val 162590"/>
              <a:gd name="adj3" fmla="val 16667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/>
              <a:t>Release 1</a:t>
            </a:r>
          </a:p>
        </p:txBody>
      </p:sp>
      <p:sp>
        <p:nvSpPr>
          <p:cNvPr id="24" name="Pratbubbla: rektangel med rundade hörn 16">
            <a:extLst>
              <a:ext uri="{FF2B5EF4-FFF2-40B4-BE49-F238E27FC236}">
                <a16:creationId xmlns:a16="http://schemas.microsoft.com/office/drawing/2014/main" id="{C1895D8B-01A7-48FA-AB81-210367C1B8D3}"/>
              </a:ext>
            </a:extLst>
          </p:cNvPr>
          <p:cNvSpPr/>
          <p:nvPr/>
        </p:nvSpPr>
        <p:spPr>
          <a:xfrm>
            <a:off x="5883413" y="3747901"/>
            <a:ext cx="989797" cy="248026"/>
          </a:xfrm>
          <a:prstGeom prst="wedgeRoundRectCallout">
            <a:avLst>
              <a:gd name="adj1" fmla="val -53308"/>
              <a:gd name="adj2" fmla="val 145628"/>
              <a:gd name="adj3" fmla="val 1666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/>
              <a:t>Release 3</a:t>
            </a:r>
          </a:p>
        </p:txBody>
      </p:sp>
      <p:sp>
        <p:nvSpPr>
          <p:cNvPr id="26" name="Pratbubbla: rektangel med rundade hörn 30">
            <a:extLst>
              <a:ext uri="{FF2B5EF4-FFF2-40B4-BE49-F238E27FC236}">
                <a16:creationId xmlns:a16="http://schemas.microsoft.com/office/drawing/2014/main" id="{24A0943F-1E3B-4523-A52E-44C7A88D65F0}"/>
              </a:ext>
            </a:extLst>
          </p:cNvPr>
          <p:cNvSpPr/>
          <p:nvPr/>
        </p:nvSpPr>
        <p:spPr>
          <a:xfrm>
            <a:off x="6207322" y="2613763"/>
            <a:ext cx="1079247" cy="288225"/>
          </a:xfrm>
          <a:prstGeom prst="wedgeRoundRectCallout">
            <a:avLst>
              <a:gd name="adj1" fmla="val -36924"/>
              <a:gd name="adj2" fmla="val 159025"/>
              <a:gd name="adj3" fmla="val 16667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/>
              <a:t>Release 2</a:t>
            </a:r>
          </a:p>
        </p:txBody>
      </p:sp>
      <p:sp>
        <p:nvSpPr>
          <p:cNvPr id="27" name="Pil: femhörning 9">
            <a:extLst>
              <a:ext uri="{FF2B5EF4-FFF2-40B4-BE49-F238E27FC236}">
                <a16:creationId xmlns:a16="http://schemas.microsoft.com/office/drawing/2014/main" id="{4F3975A4-2986-4578-AC83-A312A396C958}"/>
              </a:ext>
            </a:extLst>
          </p:cNvPr>
          <p:cNvSpPr/>
          <p:nvPr/>
        </p:nvSpPr>
        <p:spPr>
          <a:xfrm>
            <a:off x="4090688" y="1846169"/>
            <a:ext cx="2907334" cy="466947"/>
          </a:xfrm>
          <a:prstGeom prst="homePlat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/>
              <a:t>Lane 1</a:t>
            </a:r>
          </a:p>
        </p:txBody>
      </p:sp>
      <p:sp>
        <p:nvSpPr>
          <p:cNvPr id="28" name="Pratbubbla: rektangel med rundade hörn 30">
            <a:extLst>
              <a:ext uri="{FF2B5EF4-FFF2-40B4-BE49-F238E27FC236}">
                <a16:creationId xmlns:a16="http://schemas.microsoft.com/office/drawing/2014/main" id="{5E15814C-9654-4166-86FE-766139DACB16}"/>
              </a:ext>
            </a:extLst>
          </p:cNvPr>
          <p:cNvSpPr/>
          <p:nvPr/>
        </p:nvSpPr>
        <p:spPr>
          <a:xfrm>
            <a:off x="4357396" y="4706733"/>
            <a:ext cx="953280" cy="288225"/>
          </a:xfrm>
          <a:prstGeom prst="wedgeRoundRectCallout">
            <a:avLst>
              <a:gd name="adj1" fmla="val -33116"/>
              <a:gd name="adj2" fmla="val 144767"/>
              <a:gd name="adj3" fmla="val 16667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/>
              <a:t>Release 4</a:t>
            </a:r>
          </a:p>
        </p:txBody>
      </p:sp>
      <p:sp>
        <p:nvSpPr>
          <p:cNvPr id="2" name="Pil: femhörning 17">
            <a:extLst>
              <a:ext uri="{FF2B5EF4-FFF2-40B4-BE49-F238E27FC236}">
                <a16:creationId xmlns:a16="http://schemas.microsoft.com/office/drawing/2014/main" id="{FB542D9B-120D-7359-9347-65EB6CC00EAA}"/>
              </a:ext>
            </a:extLst>
          </p:cNvPr>
          <p:cNvSpPr/>
          <p:nvPr/>
        </p:nvSpPr>
        <p:spPr>
          <a:xfrm>
            <a:off x="4029069" y="5805664"/>
            <a:ext cx="1428750" cy="466947"/>
          </a:xfrm>
          <a:prstGeom prst="homePlat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/>
              <a:t>Lane 5</a:t>
            </a:r>
          </a:p>
        </p:txBody>
      </p:sp>
      <p:sp>
        <p:nvSpPr>
          <p:cNvPr id="3" name="Pratbubbla: rektangel med rundade hörn 30">
            <a:extLst>
              <a:ext uri="{FF2B5EF4-FFF2-40B4-BE49-F238E27FC236}">
                <a16:creationId xmlns:a16="http://schemas.microsoft.com/office/drawing/2014/main" id="{167105CF-FE61-D7B1-67CC-E24C1AEB3CDA}"/>
              </a:ext>
            </a:extLst>
          </p:cNvPr>
          <p:cNvSpPr/>
          <p:nvPr/>
        </p:nvSpPr>
        <p:spPr>
          <a:xfrm>
            <a:off x="5520220" y="5520926"/>
            <a:ext cx="953280" cy="288225"/>
          </a:xfrm>
          <a:prstGeom prst="wedgeRoundRectCallout">
            <a:avLst>
              <a:gd name="adj1" fmla="val -33116"/>
              <a:gd name="adj2" fmla="val 144767"/>
              <a:gd name="adj3" fmla="val 16667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/>
              <a:t>Release 4</a:t>
            </a:r>
          </a:p>
        </p:txBody>
      </p:sp>
      <p:sp>
        <p:nvSpPr>
          <p:cNvPr id="4" name="Pil: femhörning 9">
            <a:extLst>
              <a:ext uri="{FF2B5EF4-FFF2-40B4-BE49-F238E27FC236}">
                <a16:creationId xmlns:a16="http://schemas.microsoft.com/office/drawing/2014/main" id="{CC4781EF-AB06-2B89-407E-C4B8722A69FB}"/>
              </a:ext>
            </a:extLst>
          </p:cNvPr>
          <p:cNvSpPr/>
          <p:nvPr/>
        </p:nvSpPr>
        <p:spPr>
          <a:xfrm>
            <a:off x="321801" y="2835199"/>
            <a:ext cx="2370434" cy="466947"/>
          </a:xfrm>
          <a:prstGeom prst="homePlate">
            <a:avLst/>
          </a:prstGeom>
          <a:noFill/>
          <a:ln w="19050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GB" sz="1700">
                <a:solidFill>
                  <a:schemeClr val="bg2"/>
                </a:solidFill>
              </a:rPr>
              <a:t>Lane 1</a:t>
            </a:r>
          </a:p>
        </p:txBody>
      </p:sp>
      <p:sp>
        <p:nvSpPr>
          <p:cNvPr id="5" name="Pil: femhörning 9">
            <a:extLst>
              <a:ext uri="{FF2B5EF4-FFF2-40B4-BE49-F238E27FC236}">
                <a16:creationId xmlns:a16="http://schemas.microsoft.com/office/drawing/2014/main" id="{8609E4B9-5364-2B2B-D7B0-DF58F9F6E8F2}"/>
              </a:ext>
            </a:extLst>
          </p:cNvPr>
          <p:cNvSpPr/>
          <p:nvPr/>
        </p:nvSpPr>
        <p:spPr>
          <a:xfrm>
            <a:off x="1658635" y="1826428"/>
            <a:ext cx="2370434" cy="466947"/>
          </a:xfrm>
          <a:prstGeom prst="homePlate">
            <a:avLst/>
          </a:prstGeom>
          <a:noFill/>
          <a:ln w="19050" cap="flat" cmpd="sng" algn="ctr">
            <a:solidFill>
              <a:srgbClr val="BE7E06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GB" sz="1700"/>
              <a:t>Lane 1</a:t>
            </a:r>
          </a:p>
        </p:txBody>
      </p:sp>
      <p:sp>
        <p:nvSpPr>
          <p:cNvPr id="7" name="Pil: femhörning 9">
            <a:extLst>
              <a:ext uri="{FF2B5EF4-FFF2-40B4-BE49-F238E27FC236}">
                <a16:creationId xmlns:a16="http://schemas.microsoft.com/office/drawing/2014/main" id="{03F7C3CB-4B62-C769-43C0-E1C6EE17B559}"/>
              </a:ext>
            </a:extLst>
          </p:cNvPr>
          <p:cNvSpPr/>
          <p:nvPr/>
        </p:nvSpPr>
        <p:spPr>
          <a:xfrm>
            <a:off x="1377103" y="3944638"/>
            <a:ext cx="2370434" cy="466947"/>
          </a:xfrm>
          <a:prstGeom prst="homePlate">
            <a:avLst/>
          </a:prstGeom>
          <a:noFill/>
          <a:ln w="19050" cap="flat" cmpd="sng" algn="ctr">
            <a:solidFill>
              <a:schemeClr val="tx2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GB" sz="1700">
                <a:solidFill>
                  <a:schemeClr val="tx2"/>
                </a:solidFill>
              </a:rPr>
              <a:t>Lane 1</a:t>
            </a:r>
          </a:p>
        </p:txBody>
      </p:sp>
      <p:sp>
        <p:nvSpPr>
          <p:cNvPr id="9" name="Pil: femhörning 9">
            <a:extLst>
              <a:ext uri="{FF2B5EF4-FFF2-40B4-BE49-F238E27FC236}">
                <a16:creationId xmlns:a16="http://schemas.microsoft.com/office/drawing/2014/main" id="{1D8C9909-75EB-0CF4-13A2-A4DB731F5150}"/>
              </a:ext>
            </a:extLst>
          </p:cNvPr>
          <p:cNvSpPr/>
          <p:nvPr/>
        </p:nvSpPr>
        <p:spPr>
          <a:xfrm>
            <a:off x="321801" y="4850846"/>
            <a:ext cx="2370434" cy="466947"/>
          </a:xfrm>
          <a:prstGeom prst="homePlate">
            <a:avLst/>
          </a:prstGeom>
          <a:noFill/>
          <a:ln w="19050" cap="flat" cmpd="sng" algn="ctr">
            <a:solidFill>
              <a:schemeClr val="accent3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GB" sz="1700">
                <a:solidFill>
                  <a:schemeClr val="accent3"/>
                </a:solidFill>
              </a:rPr>
              <a:t>Lane 1</a:t>
            </a:r>
          </a:p>
        </p:txBody>
      </p:sp>
      <p:sp>
        <p:nvSpPr>
          <p:cNvPr id="11" name="Pil: femhörning 9">
            <a:extLst>
              <a:ext uri="{FF2B5EF4-FFF2-40B4-BE49-F238E27FC236}">
                <a16:creationId xmlns:a16="http://schemas.microsoft.com/office/drawing/2014/main" id="{4A89C424-0723-6DCF-D68D-BCCCA0F19FE5}"/>
              </a:ext>
            </a:extLst>
          </p:cNvPr>
          <p:cNvSpPr/>
          <p:nvPr/>
        </p:nvSpPr>
        <p:spPr>
          <a:xfrm>
            <a:off x="1626996" y="5805664"/>
            <a:ext cx="2370434" cy="466947"/>
          </a:xfrm>
          <a:prstGeom prst="homePlate">
            <a:avLst/>
          </a:prstGeom>
          <a:noFill/>
          <a:ln w="1905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GB" sz="1700">
                <a:solidFill>
                  <a:srgbClr val="FF0000"/>
                </a:solidFill>
              </a:rPr>
              <a:t>Lane 1</a:t>
            </a:r>
          </a:p>
        </p:txBody>
      </p:sp>
      <p:graphicFrame>
        <p:nvGraphicFramePr>
          <p:cNvPr id="13" name="Tabell 3">
            <a:extLst>
              <a:ext uri="{FF2B5EF4-FFF2-40B4-BE49-F238E27FC236}">
                <a16:creationId xmlns:a16="http://schemas.microsoft.com/office/drawing/2014/main" id="{E03DBC98-B992-8FC9-4334-29BFBDAEBA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274139"/>
              </p:ext>
            </p:extLst>
          </p:nvPr>
        </p:nvGraphicFramePr>
        <p:xfrm>
          <a:off x="8619738" y="1846169"/>
          <a:ext cx="3122425" cy="39760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1042">
                  <a:extLst>
                    <a:ext uri="{9D8B030D-6E8A-4147-A177-3AD203B41FA5}">
                      <a16:colId xmlns:a16="http://schemas.microsoft.com/office/drawing/2014/main" val="2128402182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669613063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2997699187"/>
                    </a:ext>
                  </a:extLst>
                </a:gridCol>
                <a:gridCol w="750461">
                  <a:extLst>
                    <a:ext uri="{9D8B030D-6E8A-4147-A177-3AD203B41FA5}">
                      <a16:colId xmlns:a16="http://schemas.microsoft.com/office/drawing/2014/main" val="3585108863"/>
                    </a:ext>
                  </a:extLst>
                </a:gridCol>
              </a:tblGrid>
              <a:tr h="418517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Oct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Nov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Dec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737439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5780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365075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73538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3954260"/>
                  </a:ext>
                </a:extLst>
              </a:tr>
              <a:tr h="711511">
                <a:tc>
                  <a:txBody>
                    <a:bodyPr/>
                    <a:lstStyle/>
                    <a:p>
                      <a:pPr marL="0" marR="0" lvl="0" indent="0" algn="l" defTabSz="45717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824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8845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widescreen - roboto">
  <a:themeElements>
    <a:clrScheme name="Custom 2">
      <a:dk1>
        <a:srgbClr val="000000"/>
      </a:dk1>
      <a:lt1>
        <a:srgbClr val="FFFFFF"/>
      </a:lt1>
      <a:dk2>
        <a:srgbClr val="178A8C"/>
      </a:dk2>
      <a:lt2>
        <a:srgbClr val="62C1C5"/>
      </a:lt2>
      <a:accent1>
        <a:srgbClr val="F7A60F"/>
      </a:accent1>
      <a:accent2>
        <a:srgbClr val="178A8C"/>
      </a:accent2>
      <a:accent3>
        <a:srgbClr val="0A3C5F"/>
      </a:accent3>
      <a:accent4>
        <a:srgbClr val="62C1C5"/>
      </a:accent4>
      <a:accent5>
        <a:srgbClr val="E1F3F4"/>
      </a:accent5>
      <a:accent6>
        <a:srgbClr val="008040"/>
      </a:accent6>
      <a:hlink>
        <a:srgbClr val="50557F"/>
      </a:hlink>
      <a:folHlink>
        <a:srgbClr val="954F72"/>
      </a:folHlink>
    </a:clrScheme>
    <a:fontScheme name="Meqify">
      <a:majorFont>
        <a:latin typeface="Roboto Slab"/>
        <a:ea typeface=""/>
        <a:cs typeface=""/>
      </a:majorFont>
      <a:minorFont>
        <a:latin typeface="Roboto Slab"/>
        <a:ea typeface=""/>
        <a:cs typeface=""/>
      </a:minorFont>
    </a:fontScheme>
    <a:fmtScheme name="Faset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spDef>
      <a:spPr>
        <a:solidFill>
          <a:srgbClr val="F7A615"/>
        </a:solidFill>
      </a:spPr>
      <a:bodyPr rtlCol="0" anchor="ctr"/>
      <a:lstStyle>
        <a:defPPr algn="ctr">
          <a:defRPr sz="3200" b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sz="3600" dirty="0" smtClean="0">
            <a:latin typeface="Roboto" pitchFamily="2" charset="0"/>
            <a:ea typeface="Roboto" pitchFamily="2" charset="0"/>
            <a:cs typeface="Calibri" panose="020F050202020403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CF3AF08B-04C4-45F7-9EA3-F1F1B7F15173}" vid="{44BE8CF4-595E-4C92-8A55-A8D69451C279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50063E76A59D44865F1AC7B4BE06FB" ma:contentTypeVersion="17" ma:contentTypeDescription="Create a new document." ma:contentTypeScope="" ma:versionID="f4e0c8afb43a229bdb7fcd0d64402111">
  <xsd:schema xmlns:xsd="http://www.w3.org/2001/XMLSchema" xmlns:xs="http://www.w3.org/2001/XMLSchema" xmlns:p="http://schemas.microsoft.com/office/2006/metadata/properties" xmlns:ns2="b4082b80-f3e3-4b71-8b8a-0c835b85a3f9" xmlns:ns3="e0a42faf-287f-4052-9543-5b45e87ec5e2" targetNamespace="http://schemas.microsoft.com/office/2006/metadata/properties" ma:root="true" ma:fieldsID="d9065999a8a91af4b8e7ca357777d627" ns2:_="" ns3:_="">
    <xsd:import namespace="b4082b80-f3e3-4b71-8b8a-0c835b85a3f9"/>
    <xsd:import namespace="e0a42faf-287f-4052-9543-5b45e87ec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082b80-f3e3-4b71-8b8a-0c835b85a3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8cc8d8b-db76-4a51-aa88-f74100ab201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a42faf-287f-4052-9543-5b45e87ec5e2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fdd6a3a-df1a-46a4-ad7e-ce0bb8d23b7e}" ma:internalName="TaxCatchAll" ma:showField="CatchAllData" ma:web="e0a42faf-287f-4052-9543-5b45e87ec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4082b80-f3e3-4b71-8b8a-0c835b85a3f9">
      <Terms xmlns="http://schemas.microsoft.com/office/infopath/2007/PartnerControls"/>
    </lcf76f155ced4ddcb4097134ff3c332f>
    <TaxCatchAll xmlns="e0a42faf-287f-4052-9543-5b45e87ec5e2" xsi:nil="true"/>
  </documentManagement>
</p:properties>
</file>

<file path=customXml/itemProps1.xml><?xml version="1.0" encoding="utf-8"?>
<ds:datastoreItem xmlns:ds="http://schemas.openxmlformats.org/officeDocument/2006/customXml" ds:itemID="{E33592E2-C6E5-46BA-8806-6D340FB4BB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082b80-f3e3-4b71-8b8a-0c835b85a3f9"/>
    <ds:schemaRef ds:uri="e0a42faf-287f-4052-9543-5b45e87ec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9E4770-CD96-454C-B0A7-7CEA515DB5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CB511A-BDF5-4B10-8C41-DED1DB756A3E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elements/1.1/"/>
    <ds:schemaRef ds:uri="e0a42faf-287f-4052-9543-5b45e87ec5e2"/>
    <ds:schemaRef ds:uri="b4082b80-f3e3-4b71-8b8a-0c835b85a3f9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MEQIFY Template 3 - ny och uppdaterad</Template>
  <TotalTime>8387</TotalTime>
  <Words>432</Words>
  <Application>Microsoft Office PowerPoint</Application>
  <PresentationFormat>Widescreen</PresentationFormat>
  <Paragraphs>186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Roboto</vt:lpstr>
      <vt:lpstr>Roboto Slab</vt:lpstr>
      <vt:lpstr>Roboto Slab Light</vt:lpstr>
      <vt:lpstr>Wingdings 3</vt:lpstr>
      <vt:lpstr>tema widescreen - roboto</vt:lpstr>
      <vt:lpstr>PowerPoint Presentation</vt:lpstr>
      <vt:lpstr>PowerPoint Presentation</vt:lpstr>
      <vt:lpstr>PowerPoint Presentation</vt:lpstr>
      <vt:lpstr>High level plan</vt:lpstr>
      <vt:lpstr>Backwards-planning</vt:lpstr>
      <vt:lpstr>Graphical Elements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Scrum High Level Plan Template</dc:title>
  <dc:creator>Stefan Magnusson</dc:creator>
  <cp:lastModifiedBy>Ola Wintzell</cp:lastModifiedBy>
  <cp:revision>3</cp:revision>
  <dcterms:created xsi:type="dcterms:W3CDTF">2021-04-30T05:45:25Z</dcterms:created>
  <dcterms:modified xsi:type="dcterms:W3CDTF">2023-09-20T10:08:50Z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0x0101005750063E76A59D44865F1AC7B4BE06FB</vt:lpwstr>
  </property>
  <property fmtid="{D5CDD505-2E9C-101B-9397-08002B2CF9AE}" pid="3" name="MediaServiceImageTags">
    <vt:lpwstr/>
  </property>
</Properties>
</file>